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90" r:id="rId3"/>
    <p:sldId id="296" r:id="rId4"/>
    <p:sldId id="292" r:id="rId5"/>
    <p:sldId id="293" r:id="rId6"/>
    <p:sldId id="295" r:id="rId7"/>
    <p:sldId id="270" r:id="rId8"/>
    <p:sldId id="271" r:id="rId9"/>
    <p:sldId id="300" r:id="rId10"/>
    <p:sldId id="273" r:id="rId11"/>
    <p:sldId id="274" r:id="rId12"/>
    <p:sldId id="323" r:id="rId13"/>
    <p:sldId id="301" r:id="rId14"/>
    <p:sldId id="264" r:id="rId15"/>
    <p:sldId id="322" r:id="rId16"/>
    <p:sldId id="302" r:id="rId17"/>
    <p:sldId id="267" r:id="rId18"/>
    <p:sldId id="276" r:id="rId19"/>
    <p:sldId id="277" r:id="rId20"/>
    <p:sldId id="324" r:id="rId21"/>
    <p:sldId id="278" r:id="rId22"/>
    <p:sldId id="279" r:id="rId23"/>
    <p:sldId id="303" r:id="rId24"/>
    <p:sldId id="304" r:id="rId25"/>
    <p:sldId id="305" r:id="rId26"/>
    <p:sldId id="281" r:id="rId27"/>
    <p:sldId id="307" r:id="rId28"/>
    <p:sldId id="309" r:id="rId29"/>
    <p:sldId id="306" r:id="rId30"/>
    <p:sldId id="308" r:id="rId31"/>
    <p:sldId id="311" r:id="rId32"/>
    <p:sldId id="312" r:id="rId33"/>
    <p:sldId id="314" r:id="rId34"/>
    <p:sldId id="315" r:id="rId35"/>
    <p:sldId id="318" r:id="rId36"/>
    <p:sldId id="321" r:id="rId37"/>
    <p:sldId id="319" r:id="rId38"/>
    <p:sldId id="320"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090E25F-6CAB-6C42-9BBC-79680F7F8F5D}" type="datetimeFigureOut">
              <a:rPr lang="en-US" smtClean="0"/>
              <a:t>2/7/14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53FE19F-0EAA-4B47-A6AE-00ECD4707B01}"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E25F-6CAB-6C42-9BBC-79680F7F8F5D}"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FE19F-0EAA-4B47-A6AE-00ECD4707B01}"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E25F-6CAB-6C42-9BBC-79680F7F8F5D}"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FE19F-0EAA-4B47-A6AE-00ECD4707B01}"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0E25F-6CAB-6C42-9BBC-79680F7F8F5D}"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FE19F-0EAA-4B47-A6AE-00ECD4707B01}"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0E25F-6CAB-6C42-9BBC-79680F7F8F5D}"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3FE19F-0EAA-4B47-A6AE-00ECD4707B0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090E25F-6CAB-6C42-9BBC-79680F7F8F5D}"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FE19F-0EAA-4B47-A6AE-00ECD4707B01}"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90E25F-6CAB-6C42-9BBC-79680F7F8F5D}" type="datetimeFigureOut">
              <a:rPr lang="en-US" smtClean="0"/>
              <a:t>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3FE19F-0EAA-4B47-A6AE-00ECD4707B01}"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90E25F-6CAB-6C42-9BBC-79680F7F8F5D}" type="datetimeFigureOut">
              <a:rPr lang="en-US" smtClean="0"/>
              <a:t>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3FE19F-0EAA-4B47-A6AE-00ECD4707B01}"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0E25F-6CAB-6C42-9BBC-79680F7F8F5D}" type="datetimeFigureOut">
              <a:rPr lang="en-US" smtClean="0"/>
              <a:t>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3FE19F-0EAA-4B47-A6AE-00ECD4707B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0E25F-6CAB-6C42-9BBC-79680F7F8F5D}"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FE19F-0EAA-4B47-A6AE-00ECD4707B0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0E25F-6CAB-6C42-9BBC-79680F7F8F5D}"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FE19F-0EAA-4B47-A6AE-00ECD4707B0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090E25F-6CAB-6C42-9BBC-79680F7F8F5D}" type="datetimeFigureOut">
              <a:rPr lang="en-US" smtClean="0"/>
              <a:t>2/7/14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53FE19F-0EAA-4B47-A6AE-00ECD4707B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The </a:t>
            </a:r>
            <a:r>
              <a:rPr lang="en-US" sz="6600" dirty="0"/>
              <a:t>K</a:t>
            </a:r>
            <a:r>
              <a:rPr lang="en-US" sz="6600" dirty="0" smtClean="0"/>
              <a:t>ingdom view of the Reformation</a:t>
            </a:r>
            <a:endParaRPr lang="en-US" sz="6600" dirty="0"/>
          </a:p>
        </p:txBody>
      </p:sp>
      <p:sp>
        <p:nvSpPr>
          <p:cNvPr id="3" name="Subtitle 2"/>
          <p:cNvSpPr>
            <a:spLocks noGrp="1"/>
          </p:cNvSpPr>
          <p:nvPr>
            <p:ph type="subTitle" idx="1"/>
          </p:nvPr>
        </p:nvSpPr>
        <p:spPr/>
        <p:txBody>
          <a:bodyPr>
            <a:normAutofit/>
          </a:bodyPr>
          <a:lstStyle/>
          <a:p>
            <a:r>
              <a:rPr lang="en-US" sz="6000" dirty="0" smtClean="0"/>
              <a:t>Him or It?</a:t>
            </a:r>
            <a:endParaRPr lang="en-US" sz="6000" dirty="0"/>
          </a:p>
        </p:txBody>
      </p:sp>
    </p:spTree>
    <p:extLst>
      <p:ext uri="{BB962C8B-B14F-4D97-AF65-F5344CB8AC3E}">
        <p14:creationId xmlns:p14="http://schemas.microsoft.com/office/powerpoint/2010/main" val="244179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167" y="2248347"/>
            <a:ext cx="6233583" cy="3877815"/>
          </a:xfrm>
        </p:spPr>
        <p:txBody>
          <a:bodyPr>
            <a:normAutofit fontScale="92500"/>
          </a:bodyPr>
          <a:lstStyle/>
          <a:p>
            <a:r>
              <a:rPr lang="en-US" b="1" dirty="0"/>
              <a:t>“As soon as a coin in the coffer rings --the soul from purgatory springs</a:t>
            </a:r>
            <a:r>
              <a:rPr lang="en-US" b="1" dirty="0" smtClean="0"/>
              <a:t>.”</a:t>
            </a:r>
            <a:r>
              <a:rPr lang="en-US" dirty="0" smtClean="0"/>
              <a:t> </a:t>
            </a:r>
          </a:p>
          <a:p>
            <a:endParaRPr lang="en-US" dirty="0"/>
          </a:p>
          <a:p>
            <a:r>
              <a:rPr lang="en-US" dirty="0" smtClean="0"/>
              <a:t>As </a:t>
            </a:r>
            <a:r>
              <a:rPr lang="en-US" dirty="0"/>
              <a:t>Tetzel came </a:t>
            </a:r>
            <a:r>
              <a:rPr lang="en-US" dirty="0" smtClean="0"/>
              <a:t>in </a:t>
            </a:r>
            <a:r>
              <a:rPr lang="en-US" dirty="0"/>
              <a:t>people left Luther’s preaching and he didn’t like that. So on October 31 1517 he grabbed some paper and a quill and wrote down on some paper 95 reasons against this practice and nailed them on door of the Castle Church door. </a:t>
            </a:r>
            <a:endParaRPr lang="en-US" dirty="0" smtClean="0"/>
          </a:p>
          <a:p>
            <a:r>
              <a:rPr lang="en-US" dirty="0" smtClean="0"/>
              <a:t>1521 Diet of Worms. </a:t>
            </a:r>
            <a:endParaRPr lang="en-US" dirty="0"/>
          </a:p>
        </p:txBody>
      </p:sp>
      <p:sp>
        <p:nvSpPr>
          <p:cNvPr id="3" name="Title 2"/>
          <p:cNvSpPr>
            <a:spLocks noGrp="1"/>
          </p:cNvSpPr>
          <p:nvPr>
            <p:ph type="title"/>
          </p:nvPr>
        </p:nvSpPr>
        <p:spPr>
          <a:xfrm>
            <a:off x="275167" y="570156"/>
            <a:ext cx="7756263" cy="1054250"/>
          </a:xfrm>
        </p:spPr>
        <p:txBody>
          <a:bodyPr/>
          <a:lstStyle/>
          <a:p>
            <a:r>
              <a:rPr lang="en-US" dirty="0" smtClean="0"/>
              <a:t>October 31, 1517</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flipH="1">
            <a:off x="6762750" y="1003299"/>
            <a:ext cx="2381250" cy="3801533"/>
          </a:xfrm>
          <a:prstGeom prst="rect">
            <a:avLst/>
          </a:prstGeom>
          <a:noFill/>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4114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646582" cy="3877815"/>
          </a:xfrm>
        </p:spPr>
        <p:txBody>
          <a:bodyPr>
            <a:noAutofit/>
          </a:bodyPr>
          <a:lstStyle/>
          <a:p>
            <a:r>
              <a:rPr lang="en-US" sz="2800" dirty="0" smtClean="0"/>
              <a:t>Eventually excommunicated.</a:t>
            </a:r>
            <a:endParaRPr lang="en-US" sz="2800" dirty="0"/>
          </a:p>
          <a:p>
            <a:r>
              <a:rPr lang="en-US" sz="2800" dirty="0" smtClean="0"/>
              <a:t>Luther turned to the printing press. In a crafty political move he wrote a booklet- not to the theologians- but to the kings and princes of Germany. The name of his tracts was:</a:t>
            </a:r>
          </a:p>
          <a:p>
            <a:r>
              <a:rPr lang="en-US" sz="2800" b="1" dirty="0" smtClean="0"/>
              <a:t>“To the Christian Nobility of the German Nation.”</a:t>
            </a:r>
            <a:r>
              <a:rPr lang="en-US" sz="2800" dirty="0" smtClean="0"/>
              <a:t> </a:t>
            </a:r>
            <a:endParaRPr lang="en-US" sz="2800" dirty="0"/>
          </a:p>
        </p:txBody>
      </p:sp>
      <p:sp>
        <p:nvSpPr>
          <p:cNvPr id="3" name="Title 2"/>
          <p:cNvSpPr>
            <a:spLocks noGrp="1"/>
          </p:cNvSpPr>
          <p:nvPr>
            <p:ph type="title"/>
          </p:nvPr>
        </p:nvSpPr>
        <p:spPr/>
        <p:txBody>
          <a:bodyPr/>
          <a:lstStyle/>
          <a:p>
            <a:r>
              <a:rPr lang="en-US" dirty="0" smtClean="0"/>
              <a:t>State Church part II</a:t>
            </a:r>
            <a:endParaRPr lang="en-US" dirty="0"/>
          </a:p>
        </p:txBody>
      </p:sp>
    </p:spTree>
    <p:extLst>
      <p:ext uri="{BB962C8B-B14F-4D97-AF65-F5344CB8AC3E}">
        <p14:creationId xmlns:p14="http://schemas.microsoft.com/office/powerpoint/2010/main" val="8857352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“"Unless I am convicted by Scripture and plain reason -- I do not accept the authority of popes and councils, for they have contradicted each other -- my conscience is captive to the word of God. I cannot and I will not recant anything, for to go against conscience is neither right nor safe. God help me. Amen."</a:t>
            </a:r>
            <a:r>
              <a:rPr lang="en-US" dirty="0"/>
              <a:t> At the end of his long defense </a:t>
            </a:r>
            <a:r>
              <a:rPr lang="en-US" b="1" u="sng" dirty="0"/>
              <a:t>“Here I stand I can do no other. God help me, Amen.”</a:t>
            </a:r>
            <a:r>
              <a:rPr lang="en-US" b="1" dirty="0"/>
              <a:t> </a:t>
            </a:r>
            <a:endParaRPr lang="en-US" dirty="0"/>
          </a:p>
        </p:txBody>
      </p:sp>
      <p:sp>
        <p:nvSpPr>
          <p:cNvPr id="3" name="Title 2"/>
          <p:cNvSpPr>
            <a:spLocks noGrp="1"/>
          </p:cNvSpPr>
          <p:nvPr>
            <p:ph type="title"/>
          </p:nvPr>
        </p:nvSpPr>
        <p:spPr/>
        <p:txBody>
          <a:bodyPr/>
          <a:lstStyle/>
          <a:p>
            <a:r>
              <a:rPr lang="en-US" dirty="0" smtClean="0"/>
              <a:t>“Here I stand”</a:t>
            </a:r>
            <a:endParaRPr lang="en-US" dirty="0"/>
          </a:p>
        </p:txBody>
      </p:sp>
    </p:spTree>
    <p:extLst>
      <p:ext uri="{BB962C8B-B14F-4D97-AF65-F5344CB8AC3E}">
        <p14:creationId xmlns:p14="http://schemas.microsoft.com/office/powerpoint/2010/main" val="34815622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 stand</a:t>
            </a:r>
            <a:endParaRPr lang="en-US" dirty="0"/>
          </a:p>
        </p:txBody>
      </p:sp>
      <p:pic>
        <p:nvPicPr>
          <p:cNvPr id="3" name="Picture 2" descr="luther here I st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6" y="2247476"/>
            <a:ext cx="9391808" cy="4610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04176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0" cy="7200265"/>
          </a:xfrm>
          <a:prstGeom prst="rect">
            <a:avLst/>
          </a:prstGeom>
          <a:noFill/>
          <a:ln>
            <a:noFill/>
          </a:ln>
        </p:spPr>
      </p:pic>
    </p:spTree>
    <p:extLst>
      <p:ext uri="{BB962C8B-B14F-4D97-AF65-F5344CB8AC3E}">
        <p14:creationId xmlns:p14="http://schemas.microsoft.com/office/powerpoint/2010/main" val="31019123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Peasant Revolt</a:t>
            </a:r>
            <a:br>
              <a:rPr lang="en-US" dirty="0" smtClean="0"/>
            </a:br>
            <a:r>
              <a:rPr lang="en-US" dirty="0"/>
              <a:t>1524–1526</a:t>
            </a:r>
            <a:br>
              <a:rPr lang="en-US" dirty="0"/>
            </a:br>
            <a:endParaRPr lang="en-US" dirty="0"/>
          </a:p>
        </p:txBody>
      </p:sp>
      <p:pic>
        <p:nvPicPr>
          <p:cNvPr id="4" name="Picture 3"/>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402417" y="1735667"/>
            <a:ext cx="3227916" cy="43814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21176726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The rulers have a good conscience and a just cause. Therefore, they can say to God with all assurance of heart, “These peasants have deserved death many times over. Therefore, I will punish and smite as long as my heart beats.”</a:t>
            </a:r>
          </a:p>
          <a:p>
            <a:pPr marL="0" indent="0">
              <a:buNone/>
            </a:pPr>
            <a:endParaRPr lang="en-US" dirty="0"/>
          </a:p>
          <a:p>
            <a:r>
              <a:rPr lang="en-US" dirty="0"/>
              <a:t>Thus it may be that one who is killed fighting on the ruler’s side may be a true martyr in the eyes of God. Strange times, these, when a prince can win heaven with bloodshed, better than other men with prayer! Therefore, dear lords, stab, smite, slay, whomever you can. If you die in doing it, well for you! A more blessed death can never be yours.</a:t>
            </a:r>
          </a:p>
          <a:p>
            <a:endParaRPr lang="en-US" dirty="0"/>
          </a:p>
        </p:txBody>
      </p:sp>
      <p:sp>
        <p:nvSpPr>
          <p:cNvPr id="3" name="Title 2"/>
          <p:cNvSpPr>
            <a:spLocks noGrp="1"/>
          </p:cNvSpPr>
          <p:nvPr>
            <p:ph type="title"/>
          </p:nvPr>
        </p:nvSpPr>
        <p:spPr/>
        <p:txBody>
          <a:bodyPr/>
          <a:lstStyle/>
          <a:p>
            <a:r>
              <a:rPr lang="en-US" dirty="0" smtClean="0"/>
              <a:t>Protestant Crusaders</a:t>
            </a:r>
            <a:endParaRPr lang="en-US" dirty="0"/>
          </a:p>
        </p:txBody>
      </p:sp>
    </p:spTree>
    <p:extLst>
      <p:ext uri="{BB962C8B-B14F-4D97-AF65-F5344CB8AC3E}">
        <p14:creationId xmlns:p14="http://schemas.microsoft.com/office/powerpoint/2010/main" val="36529723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 </a:t>
            </a:r>
            <a:r>
              <a:rPr lang="en-US" dirty="0"/>
              <a:t>The Anabaptists set up a ministry and congre­gation of their own, which is also contrary to the command of God. From all this it be­comes clear that the secular au­thorities are bound . . . to inflict corporal punish­ment on the offenders. . . . Also when it is a case of only upholding some spiritual tenet, such as infant </a:t>
            </a:r>
            <a:r>
              <a:rPr lang="en-US" dirty="0" smtClean="0"/>
              <a:t>baptism</a:t>
            </a:r>
            <a:r>
              <a:rPr lang="en-US" dirty="0"/>
              <a:t>, original sin, and unnecessary </a:t>
            </a:r>
            <a:r>
              <a:rPr lang="en-US" dirty="0" smtClean="0"/>
              <a:t>separation</a:t>
            </a:r>
            <a:r>
              <a:rPr lang="en-US" dirty="0"/>
              <a:t>, then . . . we conclude that . . . the stubborn sectarians </a:t>
            </a:r>
            <a:r>
              <a:rPr lang="en-US" b="1" u="sng" dirty="0"/>
              <a:t>must be </a:t>
            </a:r>
            <a:r>
              <a:rPr lang="en-US" b="1" i="1" u="sng" dirty="0"/>
              <a:t>put to death</a:t>
            </a:r>
            <a:r>
              <a:rPr lang="en-US" b="1" u="sng" dirty="0"/>
              <a:t>.</a:t>
            </a:r>
            <a:r>
              <a:rPr lang="en-US" dirty="0"/>
              <a:t> </a:t>
            </a:r>
          </a:p>
          <a:p>
            <a:endParaRPr lang="en-US" dirty="0"/>
          </a:p>
        </p:txBody>
      </p:sp>
      <p:sp>
        <p:nvSpPr>
          <p:cNvPr id="3" name="Title 2"/>
          <p:cNvSpPr>
            <a:spLocks noGrp="1"/>
          </p:cNvSpPr>
          <p:nvPr>
            <p:ph type="title"/>
          </p:nvPr>
        </p:nvSpPr>
        <p:spPr/>
        <p:txBody>
          <a:bodyPr/>
          <a:lstStyle/>
          <a:p>
            <a:pPr marL="0" indent="0"/>
            <a:r>
              <a:rPr lang="en-US" dirty="0"/>
              <a:t/>
            </a:r>
            <a:br>
              <a:rPr lang="en-US" dirty="0"/>
            </a:br>
            <a:r>
              <a:rPr lang="en-US" b="1" dirty="0"/>
              <a:t>Luther on the Anabaptists</a:t>
            </a:r>
            <a:r>
              <a:rPr lang="en-US" dirty="0"/>
              <a:t/>
            </a:r>
            <a:br>
              <a:rPr lang="en-US" dirty="0"/>
            </a:br>
            <a:endParaRPr lang="en-US" dirty="0"/>
          </a:p>
        </p:txBody>
      </p:sp>
    </p:spTree>
    <p:extLst>
      <p:ext uri="{BB962C8B-B14F-4D97-AF65-F5344CB8AC3E}">
        <p14:creationId xmlns:p14="http://schemas.microsoft.com/office/powerpoint/2010/main" val="22871328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503820"/>
          </a:xfrm>
        </p:spPr>
        <p:txBody>
          <a:bodyPr>
            <a:normAutofit lnSpcReduction="10000"/>
          </a:bodyPr>
          <a:lstStyle/>
          <a:p>
            <a:r>
              <a:rPr lang="en-US" dirty="0" smtClean="0"/>
              <a:t>First</a:t>
            </a:r>
            <a:r>
              <a:rPr lang="en-US" dirty="0"/>
              <a:t>, set fire to their synagogues or schools and bury and cover with dirt whatever will not burn, so that no man will ever again see a stone or cinder of them. This is to be done in honor of our Lord and of Christendom, so that God might see that we are Christians.</a:t>
            </a:r>
          </a:p>
          <a:p>
            <a:r>
              <a:rPr lang="en-US" dirty="0" smtClean="0"/>
              <a:t>Second</a:t>
            </a:r>
            <a:r>
              <a:rPr lang="en-US" dirty="0"/>
              <a:t>, I advise that their houses also be razed and destroyed. This will bring home to them the fact that they are not masters in our country, as they boast. Third, I advise that all their prayer books and Talmudic writings be taken from them. Fourth, I ad­vise that their rab­bis be forbidden to teach on pain of loss of life and limb. </a:t>
            </a:r>
          </a:p>
          <a:p>
            <a:pPr marL="0" indent="0">
              <a:buNone/>
            </a:pPr>
            <a:r>
              <a:rPr lang="en-US" dirty="0"/>
              <a:t>	</a:t>
            </a:r>
          </a:p>
        </p:txBody>
      </p:sp>
      <p:sp>
        <p:nvSpPr>
          <p:cNvPr id="3" name="Title 2"/>
          <p:cNvSpPr>
            <a:spLocks noGrp="1"/>
          </p:cNvSpPr>
          <p:nvPr>
            <p:ph type="title"/>
          </p:nvPr>
        </p:nvSpPr>
        <p:spPr/>
        <p:txBody>
          <a:bodyPr/>
          <a:lstStyle/>
          <a:p>
            <a:r>
              <a:rPr lang="en-US" dirty="0" smtClean="0"/>
              <a:t>Against the Jews</a:t>
            </a:r>
            <a:endParaRPr lang="en-US" dirty="0"/>
          </a:p>
        </p:txBody>
      </p:sp>
    </p:spTree>
    <p:extLst>
      <p:ext uri="{BB962C8B-B14F-4D97-AF65-F5344CB8AC3E}">
        <p14:creationId xmlns:p14="http://schemas.microsoft.com/office/powerpoint/2010/main" val="20565004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143999" cy="4440320"/>
          </a:xfrm>
        </p:spPr>
        <p:txBody>
          <a:bodyPr>
            <a:normAutofit fontScale="77500" lnSpcReduction="20000"/>
          </a:bodyPr>
          <a:lstStyle/>
          <a:p>
            <a:r>
              <a:rPr lang="en-US" dirty="0"/>
              <a:t> Fifth, I advise that safe-conduct on the high­ways be abolished completely for the Jews. For they have no business in the countryside, since they are not lords, officials, tradesmen, or the like. Let them stay at home. For you must not and cannot protect them unless you wish to be­come participants in their abom­inations in the sight of God.		</a:t>
            </a:r>
          </a:p>
          <a:p>
            <a:r>
              <a:rPr lang="en-US" dirty="0" smtClean="0"/>
              <a:t>  </a:t>
            </a:r>
            <a:r>
              <a:rPr lang="en-US" dirty="0"/>
              <a:t>Sixth, I advise that charging interest be prohi­bited to them, and that all cash and treas­ure of silver and gold be taken from them and put aside for safe­keeping. Through usury, they have stolen and robbed from </a:t>
            </a:r>
            <a:r>
              <a:rPr lang="en-US" i="1" dirty="0"/>
              <a:t>us</a:t>
            </a:r>
            <a:r>
              <a:rPr lang="en-US" dirty="0"/>
              <a:t> all they possess.</a:t>
            </a:r>
          </a:p>
          <a:p>
            <a:r>
              <a:rPr lang="en-US" dirty="0" smtClean="0"/>
              <a:t> </a:t>
            </a:r>
            <a:r>
              <a:rPr lang="en-US" dirty="0"/>
              <a:t>Seventh, I recommend putting a flail, an ax, a hoe, a spade, a distaff, or a spindle into the hands of young, strong Jews and Jewesses and letting them earn their bread in the sweat of their brow. For it is not fitting that they should let us accursed Gentiles toil in the sweat of our faces while they, the holy people, idle away their time behind the stove, feasting and passing gas, and on top of all, boasting </a:t>
            </a:r>
            <a:r>
              <a:rPr lang="en-US" dirty="0" smtClean="0"/>
              <a:t>blasphemously </a:t>
            </a:r>
            <a:r>
              <a:rPr lang="en-US" dirty="0"/>
              <a:t>of their lordship over the Christians by means of our sweat. No, we should toss out these lazy rogues by the seat of their pants.</a:t>
            </a:r>
          </a:p>
          <a:p>
            <a:r>
              <a:rPr lang="en-US" dirty="0" smtClean="0"/>
              <a:t> </a:t>
            </a:r>
            <a:r>
              <a:rPr lang="en-US" dirty="0"/>
              <a:t>Finally, let us emulate the common sense of other nations such as France, Spain, and </a:t>
            </a:r>
            <a:r>
              <a:rPr lang="en-US" dirty="0" smtClean="0"/>
              <a:t>Bohemia </a:t>
            </a:r>
            <a:r>
              <a:rPr lang="en-US" dirty="0"/>
              <a:t>and eject them forever from the country</a:t>
            </a:r>
            <a:r>
              <a:rPr lang="en-US" dirty="0" smtClean="0"/>
              <a:t>.</a:t>
            </a:r>
            <a:endParaRPr lang="en-US" dirty="0"/>
          </a:p>
        </p:txBody>
      </p:sp>
      <p:sp>
        <p:nvSpPr>
          <p:cNvPr id="3" name="Title 2"/>
          <p:cNvSpPr>
            <a:spLocks noGrp="1"/>
          </p:cNvSpPr>
          <p:nvPr>
            <p:ph type="title"/>
          </p:nvPr>
        </p:nvSpPr>
        <p:spPr/>
        <p:txBody>
          <a:bodyPr/>
          <a:lstStyle/>
          <a:p>
            <a:r>
              <a:rPr lang="en-US" dirty="0" smtClean="0"/>
              <a:t>Enslave them?</a:t>
            </a:r>
            <a:endParaRPr lang="en-US" dirty="0"/>
          </a:p>
        </p:txBody>
      </p:sp>
    </p:spTree>
    <p:extLst>
      <p:ext uri="{BB962C8B-B14F-4D97-AF65-F5344CB8AC3E}">
        <p14:creationId xmlns:p14="http://schemas.microsoft.com/office/powerpoint/2010/main" val="2672854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009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241" y="1675877"/>
            <a:ext cx="3924510" cy="5023372"/>
          </a:xfrm>
          <a:prstGeom prst="rect">
            <a:avLst/>
          </a:prstGeom>
        </p:spPr>
      </p:pic>
      <p:pic>
        <p:nvPicPr>
          <p:cNvPr id="3" name="Picture 2" descr="AA02277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84004">
            <a:off x="431250" y="961311"/>
            <a:ext cx="4128712" cy="2661084"/>
          </a:xfrm>
          <a:prstGeom prst="rect">
            <a:avLst/>
          </a:prstGeom>
        </p:spPr>
      </p:pic>
    </p:spTree>
    <p:extLst>
      <p:ext uri="{BB962C8B-B14F-4D97-AF65-F5344CB8AC3E}">
        <p14:creationId xmlns:p14="http://schemas.microsoft.com/office/powerpoint/2010/main" val="2097555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s targ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77" y="577849"/>
            <a:ext cx="8717689" cy="5782734"/>
          </a:xfrm>
          <a:prstGeom prst="rect">
            <a:avLst/>
          </a:prstGeom>
        </p:spPr>
      </p:pic>
    </p:spTree>
    <p:extLst>
      <p:ext uri="{BB962C8B-B14F-4D97-AF65-F5344CB8AC3E}">
        <p14:creationId xmlns:p14="http://schemas.microsoft.com/office/powerpoint/2010/main" val="40337177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Nazi revival</a:t>
            </a:r>
            <a:endParaRPr lang="en-US" dirty="0"/>
          </a:p>
        </p:txBody>
      </p:sp>
      <p:pic>
        <p:nvPicPr>
          <p:cNvPr id="3" name="Picture 2" descr="GottMitUns1.jpg"/>
          <p:cNvPicPr>
            <a:picLocks noChangeAspect="1"/>
          </p:cNvPicPr>
          <p:nvPr/>
        </p:nvPicPr>
        <p:blipFill>
          <a:blip r:embed="rId2">
            <a:extLst>
              <a:ext uri="{BEBA8EAE-BF5A-486C-A8C5-ECC9F3942E4B}">
                <a14:imgProps xmlns:a14="http://schemas.microsoft.com/office/drawing/2010/main">
                  <a14:imgLayer r:embed="rId3">
                    <a14:imgEffect>
                      <a14:backgroundRemoval t="356" b="100000" l="0" r="99724"/>
                    </a14:imgEffect>
                  </a14:imgLayer>
                </a14:imgProps>
              </a:ext>
              <a:ext uri="{28A0092B-C50C-407E-A947-70E740481C1C}">
                <a14:useLocalDpi xmlns:a14="http://schemas.microsoft.com/office/drawing/2010/main" val="0"/>
              </a:ext>
            </a:extLst>
          </a:blip>
          <a:stretch>
            <a:fillRect/>
          </a:stretch>
        </p:blipFill>
        <p:spPr>
          <a:xfrm>
            <a:off x="1619249" y="2255822"/>
            <a:ext cx="5928784" cy="4602178"/>
          </a:xfrm>
          <a:prstGeom prst="rect">
            <a:avLst/>
          </a:prstGeom>
        </p:spPr>
      </p:pic>
    </p:spTree>
    <p:extLst>
      <p:ext uri="{BB962C8B-B14F-4D97-AF65-F5344CB8AC3E}">
        <p14:creationId xmlns:p14="http://schemas.microsoft.com/office/powerpoint/2010/main" val="29271884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 boldly!</a:t>
            </a:r>
            <a:endParaRPr lang="en-US" dirty="0"/>
          </a:p>
        </p:txBody>
      </p:sp>
      <p:sp>
        <p:nvSpPr>
          <p:cNvPr id="5" name="Rectangle 4"/>
          <p:cNvSpPr/>
          <p:nvPr/>
        </p:nvSpPr>
        <p:spPr>
          <a:xfrm>
            <a:off x="169333" y="2524763"/>
            <a:ext cx="8455510" cy="3693319"/>
          </a:xfrm>
          <a:prstGeom prst="rect">
            <a:avLst/>
          </a:prstGeom>
        </p:spPr>
        <p:txBody>
          <a:bodyPr wrap="square">
            <a:spAutoFit/>
          </a:bodyPr>
          <a:lstStyle/>
          <a:p>
            <a:r>
              <a:rPr lang="en-US" dirty="0"/>
              <a:t>If you are a preacher of mercy, do not preach an imaginary but the true mercy. If the mercy is true, you must therefore bear the true, not an imaginary sin. God does not save those who are only imaginary sinners. Be a sinner, and </a:t>
            </a:r>
            <a:r>
              <a:rPr lang="en-US" b="1" u="sng" dirty="0"/>
              <a:t>let your sins be strong</a:t>
            </a:r>
            <a:r>
              <a:rPr lang="en-US" dirty="0"/>
              <a:t>, but let your trust in Christ be stronger, and rejoice in Christ who is the victor over sin, death, and the world. We will commit sins while we are here, for this life is not a place where justice resides. We, however, says Peter (2. Peter 3:13) are looking forward to a new heaven and a new earth where justice will reign. </a:t>
            </a:r>
            <a:r>
              <a:rPr lang="en-US" b="1" u="sng" dirty="0"/>
              <a:t>It suffices</a:t>
            </a:r>
            <a:r>
              <a:rPr lang="en-US" dirty="0"/>
              <a:t> that through God's glory we have </a:t>
            </a:r>
            <a:r>
              <a:rPr lang="en-US" b="1" u="sng" dirty="0"/>
              <a:t>recognized</a:t>
            </a:r>
            <a:r>
              <a:rPr lang="en-US" dirty="0"/>
              <a:t> the Lamb who takes away the sin of the world</a:t>
            </a:r>
            <a:r>
              <a:rPr lang="en-US" b="1" u="sng" dirty="0"/>
              <a:t>. No sin can separate us from Him, even if we were to kill or commit adultery thousands of times each day.</a:t>
            </a:r>
            <a:r>
              <a:rPr lang="en-US" dirty="0"/>
              <a:t> Do you think such an exalted Lamb paid merely a small price with a meager sacrifice for our sins? Pray hard for you are quite a sinner.” (A Letter From Luther to Melanchthon, Letter 99, 1 August 1521).</a:t>
            </a:r>
          </a:p>
        </p:txBody>
      </p:sp>
    </p:spTree>
    <p:extLst>
      <p:ext uri="{BB962C8B-B14F-4D97-AF65-F5344CB8AC3E}">
        <p14:creationId xmlns:p14="http://schemas.microsoft.com/office/powerpoint/2010/main" val="22168928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1" y="1989667"/>
            <a:ext cx="7778749" cy="4614333"/>
          </a:xfrm>
        </p:spPr>
        <p:txBody>
          <a:bodyPr>
            <a:normAutofit fontScale="92500"/>
          </a:bodyPr>
          <a:lstStyle/>
          <a:p>
            <a:r>
              <a:rPr lang="en-US" dirty="0"/>
              <a:t>1498 </a:t>
            </a:r>
            <a:r>
              <a:rPr lang="en-US" dirty="0" smtClean="0"/>
              <a:t>entered </a:t>
            </a:r>
            <a:r>
              <a:rPr lang="en-US" dirty="0"/>
              <a:t>seminary</a:t>
            </a:r>
          </a:p>
          <a:p>
            <a:r>
              <a:rPr lang="en-US" dirty="0"/>
              <a:t>1515 slaughter of 6000 </a:t>
            </a:r>
            <a:r>
              <a:rPr lang="en-US" dirty="0" smtClean="0"/>
              <a:t>Swiss </a:t>
            </a:r>
            <a:r>
              <a:rPr lang="en-US" dirty="0"/>
              <a:t>mercenaries</a:t>
            </a:r>
          </a:p>
          <a:p>
            <a:r>
              <a:rPr lang="en-US" dirty="0" smtClean="0"/>
              <a:t>Met Erasmus in </a:t>
            </a:r>
            <a:r>
              <a:rPr lang="en-US" dirty="0"/>
              <a:t>1514. </a:t>
            </a:r>
            <a:r>
              <a:rPr lang="en-US" dirty="0" smtClean="0"/>
              <a:t>Pacifism, </a:t>
            </a:r>
            <a:r>
              <a:rPr lang="en-US" dirty="0"/>
              <a:t>love</a:t>
            </a:r>
          </a:p>
          <a:p>
            <a:r>
              <a:rPr lang="en-US" dirty="0"/>
              <a:t>1516 Greek NT…nothing can stop me from learning Greek. </a:t>
            </a:r>
          </a:p>
          <a:p>
            <a:r>
              <a:rPr lang="en-US" dirty="0"/>
              <a:t>Jan 1, 1519 1</a:t>
            </a:r>
            <a:r>
              <a:rPr lang="en-US" baseline="30000" dirty="0"/>
              <a:t>st</a:t>
            </a:r>
            <a:r>
              <a:rPr lang="en-US" dirty="0"/>
              <a:t> sermon in Zurich</a:t>
            </a:r>
          </a:p>
          <a:p>
            <a:r>
              <a:rPr lang="en-US" dirty="0"/>
              <a:t>1519 almost died from </a:t>
            </a:r>
            <a:r>
              <a:rPr lang="en-US" dirty="0" smtClean="0"/>
              <a:t>Plague.</a:t>
            </a:r>
            <a:endParaRPr lang="en-US" dirty="0"/>
          </a:p>
          <a:p>
            <a:r>
              <a:rPr lang="en-US" dirty="0"/>
              <a:t>1521….start a bible college. </a:t>
            </a:r>
          </a:p>
          <a:p>
            <a:r>
              <a:rPr lang="en-US" dirty="0"/>
              <a:t>Conrad </a:t>
            </a:r>
            <a:r>
              <a:rPr lang="en-US" dirty="0" err="1"/>
              <a:t>Grebel</a:t>
            </a:r>
            <a:r>
              <a:rPr lang="en-US" dirty="0"/>
              <a:t> joined him </a:t>
            </a:r>
            <a:r>
              <a:rPr lang="en-US" dirty="0" smtClean="0"/>
              <a:t>radical discussions about infant baptism, pacifism and radical views of economics. </a:t>
            </a:r>
            <a:endParaRPr lang="en-US" dirty="0"/>
          </a:p>
          <a:p>
            <a:r>
              <a:rPr lang="en-US" dirty="0"/>
              <a:t>1522… public debate against lent practices. </a:t>
            </a:r>
          </a:p>
          <a:p>
            <a:endParaRPr lang="en-US" dirty="0"/>
          </a:p>
        </p:txBody>
      </p:sp>
      <p:sp>
        <p:nvSpPr>
          <p:cNvPr id="3" name="Title 2"/>
          <p:cNvSpPr>
            <a:spLocks noGrp="1"/>
          </p:cNvSpPr>
          <p:nvPr>
            <p:ph type="title"/>
          </p:nvPr>
        </p:nvSpPr>
        <p:spPr/>
        <p:txBody>
          <a:bodyPr/>
          <a:lstStyle/>
          <a:p>
            <a:pPr algn="l"/>
            <a:r>
              <a:rPr lang="en-US" dirty="0" smtClean="0"/>
              <a:t>Ulrich Zwingli</a:t>
            </a:r>
            <a:endParaRPr lang="en-US" dirty="0"/>
          </a:p>
        </p:txBody>
      </p:sp>
      <p:pic>
        <p:nvPicPr>
          <p:cNvPr id="4" name="Picture 3"/>
          <p:cNvPicPr>
            <a:picLocks noChangeAspect="1"/>
          </p:cNvPicPr>
          <p:nvPr/>
        </p:nvPicPr>
        <p:blipFill>
          <a:blip r:embed="rId2"/>
          <a:stretch>
            <a:fillRect/>
          </a:stretch>
        </p:blipFill>
        <p:spPr>
          <a:xfrm>
            <a:off x="5982738" y="158751"/>
            <a:ext cx="2685012" cy="2868082"/>
          </a:xfrm>
          <a:prstGeom prst="rect">
            <a:avLst/>
          </a:prstGeom>
        </p:spPr>
      </p:pic>
    </p:spTree>
    <p:extLst>
      <p:ext uri="{BB962C8B-B14F-4D97-AF65-F5344CB8AC3E}">
        <p14:creationId xmlns:p14="http://schemas.microsoft.com/office/powerpoint/2010/main" val="34598796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8985249" cy="3985236"/>
          </a:xfrm>
        </p:spPr>
        <p:txBody>
          <a:bodyPr>
            <a:normAutofit/>
          </a:bodyPr>
          <a:lstStyle/>
          <a:p>
            <a:r>
              <a:rPr lang="en-US" dirty="0"/>
              <a:t>Tension at home…. Concerning his mother:</a:t>
            </a:r>
          </a:p>
          <a:p>
            <a:r>
              <a:rPr lang="en-US" dirty="0"/>
              <a:t>“She’s ungodly toward me, and to my wife she’s downright rabid. I actually fear for her salvation unless she puts on Christ and becomes a new creature born again by the divine Spirit. And now the time is drawing close when most people eat the body of Christ unworthily, if they haven’t forgiven the trespasses of others in a brotherly spirit.” O Christ, send </a:t>
            </a:r>
            <a:r>
              <a:rPr lang="en-US" dirty="0" err="1"/>
              <a:t>Vadian</a:t>
            </a:r>
            <a:r>
              <a:rPr lang="en-US" dirty="0"/>
              <a:t> or something like him to teach her from your truth to give up such ungodliness, and to teach me patience.”</a:t>
            </a:r>
          </a:p>
          <a:p>
            <a:endParaRPr lang="en-US" dirty="0"/>
          </a:p>
        </p:txBody>
      </p:sp>
      <p:sp>
        <p:nvSpPr>
          <p:cNvPr id="3" name="Title 2"/>
          <p:cNvSpPr>
            <a:spLocks noGrp="1"/>
          </p:cNvSpPr>
          <p:nvPr>
            <p:ph type="title"/>
          </p:nvPr>
        </p:nvSpPr>
        <p:spPr/>
        <p:txBody>
          <a:bodyPr/>
          <a:lstStyle/>
          <a:p>
            <a:r>
              <a:rPr lang="en-US" dirty="0"/>
              <a:t>Conrad </a:t>
            </a:r>
            <a:r>
              <a:rPr lang="en-US" dirty="0" err="1"/>
              <a:t>Grebel</a:t>
            </a:r>
            <a:r>
              <a:rPr lang="en-US" dirty="0"/>
              <a:t> </a:t>
            </a:r>
          </a:p>
        </p:txBody>
      </p:sp>
    </p:spTree>
    <p:extLst>
      <p:ext uri="{BB962C8B-B14F-4D97-AF65-F5344CB8AC3E}">
        <p14:creationId xmlns:p14="http://schemas.microsoft.com/office/powerpoint/2010/main" val="42682072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248347"/>
            <a:ext cx="8444752" cy="4334486"/>
          </a:xfrm>
        </p:spPr>
        <p:txBody>
          <a:bodyPr/>
          <a:lstStyle/>
          <a:p>
            <a:r>
              <a:rPr lang="en-US" sz="3600" dirty="0"/>
              <a:t>October of 1523, the city council will determine how the mass is to be celebrated. </a:t>
            </a:r>
          </a:p>
          <a:p>
            <a:r>
              <a:rPr lang="en-US" sz="3600" dirty="0" smtClean="0"/>
              <a:t>Conrad </a:t>
            </a:r>
            <a:r>
              <a:rPr lang="en-US" sz="3600" dirty="0"/>
              <a:t>starts networking… and writing.  </a:t>
            </a:r>
            <a:r>
              <a:rPr lang="en-US" sz="3600" dirty="0" smtClean="0"/>
              <a:t>People like </a:t>
            </a:r>
            <a:r>
              <a:rPr lang="en-US" sz="3600" dirty="0"/>
              <a:t>Tomas </a:t>
            </a:r>
            <a:r>
              <a:rPr lang="en-US" sz="3600" dirty="0" err="1"/>
              <a:t>Muntzer</a:t>
            </a:r>
            <a:r>
              <a:rPr lang="en-US" sz="3600" dirty="0"/>
              <a:t>. </a:t>
            </a:r>
          </a:p>
          <a:p>
            <a:pPr marL="0" indent="0">
              <a:buNone/>
            </a:pPr>
            <a:endParaRPr lang="en-US" dirty="0"/>
          </a:p>
        </p:txBody>
      </p:sp>
      <p:sp>
        <p:nvSpPr>
          <p:cNvPr id="3" name="Title 2"/>
          <p:cNvSpPr>
            <a:spLocks noGrp="1"/>
          </p:cNvSpPr>
          <p:nvPr>
            <p:ph type="title"/>
          </p:nvPr>
        </p:nvSpPr>
        <p:spPr/>
        <p:txBody>
          <a:bodyPr/>
          <a:lstStyle/>
          <a:p>
            <a:r>
              <a:rPr lang="en-US" dirty="0" smtClean="0"/>
              <a:t>Trouble begins</a:t>
            </a:r>
            <a:endParaRPr lang="en-US" dirty="0"/>
          </a:p>
        </p:txBody>
      </p:sp>
    </p:spTree>
    <p:extLst>
      <p:ext uri="{BB962C8B-B14F-4D97-AF65-F5344CB8AC3E}">
        <p14:creationId xmlns:p14="http://schemas.microsoft.com/office/powerpoint/2010/main" val="1451063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333" y="2159001"/>
            <a:ext cx="8275419" cy="4593166"/>
          </a:xfrm>
        </p:spPr>
        <p:txBody>
          <a:bodyPr>
            <a:normAutofit/>
          </a:bodyPr>
          <a:lstStyle/>
          <a:p>
            <a:r>
              <a:rPr lang="en-US" dirty="0"/>
              <a:t> Exhorting his friend </a:t>
            </a:r>
            <a:r>
              <a:rPr lang="en-US" dirty="0" err="1"/>
              <a:t>Vadian</a:t>
            </a:r>
            <a:r>
              <a:rPr lang="en-US" dirty="0"/>
              <a:t> about compromise and materialism, Conrad wrote: “Achieving financial advantage brings us, at best, a temporary happiness in this world, and it can often disguise the naked force which supports it. It is impossible to reconcile the love of money with God’s truth. </a:t>
            </a:r>
            <a:r>
              <a:rPr lang="en-US" u="sng" dirty="0"/>
              <a:t>I believe the Word of God without a complicated interpretation, and out of this belief I speak. May God give you the mercy to submit to His Word without reservation, and obey it. Otherwise, things probably don’t stand as well with us as we might hope. The way is narrow.” </a:t>
            </a:r>
            <a:endParaRPr lang="en-US" dirty="0"/>
          </a:p>
        </p:txBody>
      </p:sp>
      <p:sp>
        <p:nvSpPr>
          <p:cNvPr id="3" name="Title 2"/>
          <p:cNvSpPr>
            <a:spLocks noGrp="1"/>
          </p:cNvSpPr>
          <p:nvPr>
            <p:ph type="title"/>
          </p:nvPr>
        </p:nvSpPr>
        <p:spPr/>
        <p:txBody>
          <a:bodyPr/>
          <a:lstStyle/>
          <a:p>
            <a:r>
              <a:rPr lang="en-US" dirty="0" smtClean="0"/>
              <a:t>Complicated Interpretation</a:t>
            </a:r>
            <a:endParaRPr lang="en-US" dirty="0"/>
          </a:p>
        </p:txBody>
      </p:sp>
    </p:spTree>
    <p:extLst>
      <p:ext uri="{BB962C8B-B14F-4D97-AF65-F5344CB8AC3E}">
        <p14:creationId xmlns:p14="http://schemas.microsoft.com/office/powerpoint/2010/main" val="35118489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a:t>The letter ends, “The teaching of the Lord has been given for the purpose of being put into practice.” </a:t>
            </a:r>
          </a:p>
        </p:txBody>
      </p:sp>
      <p:sp>
        <p:nvSpPr>
          <p:cNvPr id="3" name="Title 2"/>
          <p:cNvSpPr>
            <a:spLocks noGrp="1"/>
          </p:cNvSpPr>
          <p:nvPr>
            <p:ph type="title"/>
          </p:nvPr>
        </p:nvSpPr>
        <p:spPr/>
        <p:txBody>
          <a:bodyPr/>
          <a:lstStyle/>
          <a:p>
            <a:r>
              <a:rPr lang="en-US" dirty="0" smtClean="0"/>
              <a:t>Follow Him</a:t>
            </a:r>
            <a:endParaRPr lang="en-US" dirty="0"/>
          </a:p>
        </p:txBody>
      </p:sp>
    </p:spTree>
    <p:extLst>
      <p:ext uri="{BB962C8B-B14F-4D97-AF65-F5344CB8AC3E}">
        <p14:creationId xmlns:p14="http://schemas.microsoft.com/office/powerpoint/2010/main" val="3114304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8084" y="1994347"/>
            <a:ext cx="8105912" cy="4429736"/>
          </a:xfrm>
        </p:spPr>
        <p:txBody>
          <a:bodyPr>
            <a:normAutofit/>
          </a:bodyPr>
          <a:lstStyle/>
          <a:p>
            <a:r>
              <a:rPr lang="en-US" sz="3200" dirty="0"/>
              <a:t>January 5, 1525 Baby Rachel was born. January 17, 1525 debate started.  Followed by a decree. </a:t>
            </a:r>
            <a:r>
              <a:rPr lang="en-US" sz="3200" dirty="0" smtClean="0"/>
              <a:t> </a:t>
            </a:r>
            <a:endParaRPr lang="en-US" sz="3200" dirty="0"/>
          </a:p>
          <a:p>
            <a:r>
              <a:rPr lang="en-US" sz="3200" dirty="0"/>
              <a:t>New comer came in described as “ the one in the blue coat.” He was “wild in </a:t>
            </a:r>
            <a:r>
              <a:rPr lang="en-US" sz="3200" dirty="0" smtClean="0"/>
              <a:t>manner.”</a:t>
            </a:r>
            <a:endParaRPr lang="en-US" sz="3200" dirty="0"/>
          </a:p>
          <a:p>
            <a:r>
              <a:rPr lang="en-US" sz="3200" dirty="0"/>
              <a:t>Mandate on 18 and 21. </a:t>
            </a:r>
            <a:endParaRPr lang="en-US" sz="3200" dirty="0" smtClean="0"/>
          </a:p>
          <a:p>
            <a:r>
              <a:rPr lang="en-US" sz="3200" dirty="0"/>
              <a:t>January 21, 1525 baptism.</a:t>
            </a:r>
          </a:p>
          <a:p>
            <a:endParaRPr lang="en-US" sz="3200" dirty="0"/>
          </a:p>
          <a:p>
            <a:endParaRPr lang="en-US" dirty="0"/>
          </a:p>
        </p:txBody>
      </p:sp>
      <p:sp>
        <p:nvSpPr>
          <p:cNvPr id="3" name="Title 2"/>
          <p:cNvSpPr>
            <a:spLocks noGrp="1"/>
          </p:cNvSpPr>
          <p:nvPr>
            <p:ph type="title"/>
          </p:nvPr>
        </p:nvSpPr>
        <p:spPr/>
        <p:txBody>
          <a:bodyPr/>
          <a:lstStyle/>
          <a:p>
            <a:r>
              <a:rPr lang="en-US" dirty="0" smtClean="0"/>
              <a:t>Infant Baptism</a:t>
            </a:r>
            <a:endParaRPr lang="en-US" dirty="0"/>
          </a:p>
        </p:txBody>
      </p:sp>
    </p:spTree>
    <p:extLst>
      <p:ext uri="{BB962C8B-B14F-4D97-AF65-F5344CB8AC3E}">
        <p14:creationId xmlns:p14="http://schemas.microsoft.com/office/powerpoint/2010/main" val="17603944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167" y="1725083"/>
            <a:ext cx="5693833" cy="4857750"/>
          </a:xfrm>
        </p:spPr>
        <p:txBody>
          <a:bodyPr>
            <a:normAutofit fontScale="85000" lnSpcReduction="10000"/>
          </a:bodyPr>
          <a:lstStyle/>
          <a:p>
            <a:r>
              <a:rPr lang="en-US" dirty="0"/>
              <a:t>On  January 5, 1527 Felix </a:t>
            </a:r>
            <a:r>
              <a:rPr lang="en-US" dirty="0" err="1"/>
              <a:t>Manz</a:t>
            </a:r>
            <a:r>
              <a:rPr lang="en-US" dirty="0"/>
              <a:t> was sentenced to death</a:t>
            </a:r>
            <a:r>
              <a:rPr lang="en-US" dirty="0" smtClean="0"/>
              <a:t>!</a:t>
            </a:r>
          </a:p>
          <a:p>
            <a:r>
              <a:rPr lang="en-US" dirty="0"/>
              <a:t>“Because contrary to Christian order and custom he had become involved in </a:t>
            </a:r>
            <a:r>
              <a:rPr lang="en-US" b="1" dirty="0"/>
              <a:t>Anabaptism</a:t>
            </a:r>
            <a:r>
              <a:rPr lang="en-US" dirty="0"/>
              <a:t>, had accepted it, taught others, and become a leader and beginner of these things, because he confessed having said that he wanted to </a:t>
            </a:r>
            <a:r>
              <a:rPr lang="en-US" b="1" dirty="0"/>
              <a:t>gather</a:t>
            </a:r>
            <a:r>
              <a:rPr lang="en-US" dirty="0"/>
              <a:t> those who wanted to </a:t>
            </a:r>
            <a:r>
              <a:rPr lang="en-US" b="1" dirty="0"/>
              <a:t>accept Christ </a:t>
            </a:r>
            <a:r>
              <a:rPr lang="en-US" dirty="0"/>
              <a:t>and </a:t>
            </a:r>
            <a:r>
              <a:rPr lang="en-US" b="1" dirty="0"/>
              <a:t>follow Him</a:t>
            </a:r>
            <a:r>
              <a:rPr lang="en-US" dirty="0"/>
              <a:t>, and unite himself with them through baptism, and let the rest </a:t>
            </a:r>
            <a:r>
              <a:rPr lang="en-US" b="1" dirty="0"/>
              <a:t>live</a:t>
            </a:r>
            <a:r>
              <a:rPr lang="en-US" dirty="0"/>
              <a:t> according to their </a:t>
            </a:r>
            <a:r>
              <a:rPr lang="en-US" b="1" dirty="0"/>
              <a:t>faith</a:t>
            </a:r>
            <a:r>
              <a:rPr lang="en-US" dirty="0"/>
              <a:t>, so that he and his followers </a:t>
            </a:r>
            <a:r>
              <a:rPr lang="en-US" b="1" dirty="0"/>
              <a:t>separated themselves</a:t>
            </a:r>
            <a:r>
              <a:rPr lang="en-US" dirty="0"/>
              <a:t> from the Christian Church and </a:t>
            </a:r>
            <a:r>
              <a:rPr lang="en-US" b="1" dirty="0"/>
              <a:t>were about to raise up and prepare a sect of their own</a:t>
            </a:r>
            <a:r>
              <a:rPr lang="en-US" dirty="0"/>
              <a:t> under the guise of a Christian meeting and church; because he had condemned </a:t>
            </a:r>
            <a:r>
              <a:rPr lang="en-US" b="1" dirty="0"/>
              <a:t>capital </a:t>
            </a:r>
            <a:r>
              <a:rPr lang="en-US" b="1" dirty="0" smtClean="0"/>
              <a:t>punishment.</a:t>
            </a:r>
            <a:endParaRPr lang="en-US" dirty="0"/>
          </a:p>
        </p:txBody>
      </p:sp>
      <p:sp>
        <p:nvSpPr>
          <p:cNvPr id="3" name="Title 2"/>
          <p:cNvSpPr>
            <a:spLocks noGrp="1"/>
          </p:cNvSpPr>
          <p:nvPr>
            <p:ph type="title"/>
          </p:nvPr>
        </p:nvSpPr>
        <p:spPr/>
        <p:txBody>
          <a:bodyPr/>
          <a:lstStyle/>
          <a:p>
            <a:r>
              <a:rPr lang="en-US" dirty="0" smtClean="0"/>
              <a:t>Martyrdom</a:t>
            </a:r>
            <a:endParaRPr lang="en-US" dirty="0"/>
          </a:p>
        </p:txBody>
      </p:sp>
      <p:pic>
        <p:nvPicPr>
          <p:cNvPr id="5" name="Picture 4"/>
          <p:cNvPicPr>
            <a:picLocks noChangeAspect="1"/>
          </p:cNvPicPr>
          <p:nvPr/>
        </p:nvPicPr>
        <p:blipFill>
          <a:blip r:embed="rId2"/>
          <a:stretch>
            <a:fillRect/>
          </a:stretch>
        </p:blipFill>
        <p:spPr>
          <a:xfrm>
            <a:off x="5842000" y="1401554"/>
            <a:ext cx="3049675" cy="5456446"/>
          </a:xfrm>
          <a:prstGeom prst="rect">
            <a:avLst/>
          </a:prstGeom>
        </p:spPr>
      </p:pic>
    </p:spTree>
    <p:extLst>
      <p:ext uri="{BB962C8B-B14F-4D97-AF65-F5344CB8AC3E}">
        <p14:creationId xmlns:p14="http://schemas.microsoft.com/office/powerpoint/2010/main" val="15618232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833" y="2248347"/>
            <a:ext cx="8868834" cy="4609653"/>
          </a:xfrm>
        </p:spPr>
        <p:txBody>
          <a:bodyPr>
            <a:normAutofit fontScale="92500"/>
          </a:bodyPr>
          <a:lstStyle/>
          <a:p>
            <a:r>
              <a:rPr lang="en-US" dirty="0"/>
              <a:t>Writing a year before the murders, George </a:t>
            </a:r>
            <a:r>
              <a:rPr lang="en-US" dirty="0" err="1"/>
              <a:t>Sodini</a:t>
            </a:r>
            <a:r>
              <a:rPr lang="en-US" dirty="0"/>
              <a:t> wrote in his journal about his involvement in church. Speaking about the pastor of the church he attended for 13 years he said, “this guy teaches (and convinced me) you can commit mass murder then still go to heaven.</a:t>
            </a:r>
            <a:r>
              <a:rPr lang="en-US" dirty="0" smtClean="0"/>
              <a:t>”</a:t>
            </a:r>
          </a:p>
          <a:p>
            <a:r>
              <a:rPr lang="en-US" dirty="0" smtClean="0"/>
              <a:t>A year later.. (</a:t>
            </a:r>
            <a:r>
              <a:rPr lang="en-US" dirty="0"/>
              <a:t>The capital letters are all from </a:t>
            </a:r>
            <a:r>
              <a:rPr lang="en-US" dirty="0" err="1"/>
              <a:t>Sodini’s</a:t>
            </a:r>
            <a:r>
              <a:rPr lang="en-US" dirty="0"/>
              <a:t> own words):</a:t>
            </a:r>
          </a:p>
          <a:p>
            <a:r>
              <a:rPr lang="en-US" dirty="0" smtClean="0"/>
              <a:t>“Maybe </a:t>
            </a:r>
            <a:r>
              <a:rPr lang="en-US" dirty="0"/>
              <a:t>soon, I will see God and Jesus. At least that is what I was told. Eternal life does NOT depend on works. If it did, we will all be in hell. Christ paid for EVERY sin, so how can I or you be judged BY GOD for a sin when the penalty was ALREADY paid. People judge but that does not matter. I was reading the Bible and The Integrity of God beginning yesterday, because soon I will see </a:t>
            </a:r>
            <a:r>
              <a:rPr lang="en-US" dirty="0" smtClean="0"/>
              <a:t>them.”</a:t>
            </a:r>
            <a:endParaRPr lang="en-US" dirty="0"/>
          </a:p>
          <a:p>
            <a:endParaRPr lang="en-US" dirty="0"/>
          </a:p>
        </p:txBody>
      </p:sp>
      <p:sp>
        <p:nvSpPr>
          <p:cNvPr id="3" name="Title 2"/>
          <p:cNvSpPr>
            <a:spLocks noGrp="1"/>
          </p:cNvSpPr>
          <p:nvPr>
            <p:ph type="title"/>
          </p:nvPr>
        </p:nvSpPr>
        <p:spPr/>
        <p:txBody>
          <a:bodyPr/>
          <a:lstStyle/>
          <a:p>
            <a:r>
              <a:rPr lang="en-US" dirty="0" smtClean="0"/>
              <a:t>Killer in Heaven??</a:t>
            </a:r>
            <a:endParaRPr lang="en-US" dirty="0"/>
          </a:p>
        </p:txBody>
      </p:sp>
    </p:spTree>
    <p:extLst>
      <p:ext uri="{BB962C8B-B14F-4D97-AF65-F5344CB8AC3E}">
        <p14:creationId xmlns:p14="http://schemas.microsoft.com/office/powerpoint/2010/main" val="41138665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51" y="2248347"/>
            <a:ext cx="8424332" cy="4419153"/>
          </a:xfrm>
        </p:spPr>
        <p:txBody>
          <a:bodyPr>
            <a:normAutofit/>
          </a:bodyPr>
          <a:lstStyle/>
          <a:p>
            <a:r>
              <a:rPr lang="en-US" dirty="0"/>
              <a:t>, ... since such doctrine is </a:t>
            </a:r>
            <a:r>
              <a:rPr lang="en-US" b="1" dirty="0"/>
              <a:t>harmful</a:t>
            </a:r>
            <a:r>
              <a:rPr lang="en-US" dirty="0"/>
              <a:t> to the unified usage of all Christendom, and leads to offense, </a:t>
            </a:r>
            <a:r>
              <a:rPr lang="en-US" b="1" dirty="0"/>
              <a:t>insurrection</a:t>
            </a:r>
            <a:r>
              <a:rPr lang="en-US" dirty="0"/>
              <a:t>, and </a:t>
            </a:r>
            <a:r>
              <a:rPr lang="en-US" b="1" dirty="0"/>
              <a:t>sedition</a:t>
            </a:r>
            <a:r>
              <a:rPr lang="en-US" dirty="0"/>
              <a:t> </a:t>
            </a:r>
            <a:r>
              <a:rPr lang="en-US" b="1" dirty="0"/>
              <a:t>against the government</a:t>
            </a:r>
            <a:r>
              <a:rPr lang="en-US" dirty="0"/>
              <a:t>, to the shattering of the common peace, brotherly love, and </a:t>
            </a:r>
            <a:r>
              <a:rPr lang="en-US" b="1" dirty="0"/>
              <a:t>civil cooperation</a:t>
            </a:r>
            <a:r>
              <a:rPr lang="en-US" dirty="0"/>
              <a:t> and to all evil, </a:t>
            </a:r>
            <a:r>
              <a:rPr lang="en-US" dirty="0" err="1"/>
              <a:t>Manz</a:t>
            </a:r>
            <a:r>
              <a:rPr lang="en-US" dirty="0"/>
              <a:t> shall be delivered to the executioner, who shall tie his hands, put him into a boat, take him to the lower hut, there strip his bound hands down over his knees, place a stick between his knees and arms, and thus push him into the water and let him perish in the water; thereby he shall have atoned to the law and justice. . . . His property shall also be confiscated by my lords.”</a:t>
            </a:r>
          </a:p>
          <a:p>
            <a:endParaRPr lang="en-US" dirty="0"/>
          </a:p>
        </p:txBody>
      </p:sp>
      <p:sp>
        <p:nvSpPr>
          <p:cNvPr id="3" name="Title 2"/>
          <p:cNvSpPr>
            <a:spLocks noGrp="1"/>
          </p:cNvSpPr>
          <p:nvPr>
            <p:ph type="title"/>
          </p:nvPr>
        </p:nvSpPr>
        <p:spPr/>
        <p:txBody>
          <a:bodyPr/>
          <a:lstStyle/>
          <a:p>
            <a:r>
              <a:rPr lang="en-US" dirty="0" smtClean="0"/>
              <a:t>Felix </a:t>
            </a:r>
            <a:r>
              <a:rPr lang="en-US" dirty="0" err="1" smtClean="0"/>
              <a:t>Manz</a:t>
            </a:r>
            <a:endParaRPr lang="en-US" dirty="0"/>
          </a:p>
        </p:txBody>
      </p:sp>
    </p:spTree>
    <p:extLst>
      <p:ext uri="{BB962C8B-B14F-4D97-AF65-F5344CB8AC3E}">
        <p14:creationId xmlns:p14="http://schemas.microsoft.com/office/powerpoint/2010/main" val="10630679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1" y="1767417"/>
            <a:ext cx="8561916" cy="4984750"/>
          </a:xfrm>
        </p:spPr>
        <p:txBody>
          <a:bodyPr>
            <a:normAutofit fontScale="77500" lnSpcReduction="20000"/>
          </a:bodyPr>
          <a:lstStyle/>
          <a:p>
            <a:r>
              <a:rPr lang="en-US" dirty="0"/>
              <a:t/>
            </a:r>
            <a:br>
              <a:rPr lang="en-US" dirty="0"/>
            </a:br>
            <a:r>
              <a:rPr lang="en-US" dirty="0"/>
              <a:t>Since the almighty eternal and merciful God has made His wonderful light break forth in this world and [in this] most dangerous time, we recognize the mystery of the divine will, that the Word is preached to us according to the proper ordering of the Lord, whereby we have been called into His fellowship. Therefore, according to the command of the Lord and the teachings of His apostles, in Christian order, we should observe the new commandment, in love one toward another, so that love and unity may be maintained, which all brothers and sisters of the entire congregation should agree to hold to as follows:</a:t>
            </a:r>
          </a:p>
          <a:p>
            <a:r>
              <a:rPr lang="en-US" dirty="0"/>
              <a:t>The brothers and sisters should meet at least three or four times a week, to exercise themselves, in the teaching of Christ and His apostles and heartily to exhort one another to remain faithful to the Lord as they have pledged.</a:t>
            </a:r>
          </a:p>
          <a:p>
            <a:r>
              <a:rPr lang="en-US" dirty="0"/>
              <a:t>When the brothers and sisters are together, they shall take up something to read together. The one to whom God has given the best understanding shall explain it, the others should be still and listen, so that there are not two or three carrying on a private conversation, bothering the others. The Psalter shall be read daily at home.  </a:t>
            </a:r>
          </a:p>
          <a:p>
            <a:r>
              <a:rPr lang="en-US" dirty="0"/>
              <a:t>Let none be frivolous in the church of God, neither in words nor in actions. Good conduct shall be maintained by them all also before the heathen.  </a:t>
            </a:r>
          </a:p>
          <a:p>
            <a:endParaRPr lang="en-US" dirty="0"/>
          </a:p>
        </p:txBody>
      </p:sp>
      <p:sp>
        <p:nvSpPr>
          <p:cNvPr id="3" name="Title 2"/>
          <p:cNvSpPr>
            <a:spLocks noGrp="1"/>
          </p:cNvSpPr>
          <p:nvPr>
            <p:ph type="title"/>
          </p:nvPr>
        </p:nvSpPr>
        <p:spPr/>
        <p:txBody>
          <a:bodyPr/>
          <a:lstStyle/>
          <a:p>
            <a:r>
              <a:rPr lang="en-US" dirty="0"/>
              <a:t>The Congregational Order</a:t>
            </a:r>
            <a:br>
              <a:rPr lang="en-US" dirty="0"/>
            </a:br>
            <a:endParaRPr lang="en-US" dirty="0"/>
          </a:p>
        </p:txBody>
      </p:sp>
    </p:spTree>
    <p:extLst>
      <p:ext uri="{BB962C8B-B14F-4D97-AF65-F5344CB8AC3E}">
        <p14:creationId xmlns:p14="http://schemas.microsoft.com/office/powerpoint/2010/main" val="3528732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833" y="2248347"/>
            <a:ext cx="8868834" cy="4503820"/>
          </a:xfrm>
        </p:spPr>
        <p:txBody>
          <a:bodyPr>
            <a:normAutofit fontScale="85000" lnSpcReduction="20000"/>
          </a:bodyPr>
          <a:lstStyle/>
          <a:p>
            <a:r>
              <a:rPr lang="en-US" dirty="0"/>
              <a:t>When a brother sees his brother erring, he shall warn him according to the command of Christ and shall admonish him in a Christian and brotherly way, as everyone is bound and obliged to do out of love.</a:t>
            </a:r>
          </a:p>
          <a:p>
            <a:r>
              <a:rPr lang="en-US" dirty="0"/>
              <a:t>Of all the brothers and sisters of this congregation none shall have anything of his own, but rather, as the Christians in the time of the apostles held all in common, and especially stored up a common fund, from which aid can be given to the poor, according as each will have need,  and as in the apostles time permit no brother to be in need.</a:t>
            </a:r>
          </a:p>
          <a:p>
            <a:r>
              <a:rPr lang="en-US" dirty="0"/>
              <a:t>All gluttony shall be avoided among the brothers who are gathered in the congregation; serve a soup or a minimum of vegetable and meat, for eating and drinking are not the kingdom of heaven.  </a:t>
            </a:r>
          </a:p>
          <a:p>
            <a:r>
              <a:rPr lang="en-US" dirty="0"/>
              <a:t>The Lord's supper shall be held, as often as the brothers are together, thereby proclaiming the death of the Lord, and thereby warning each one to commemorate, how Christ gave His life for us, and shed His blood for us, that we might also be willing to give our body and life for Christ's sake, which means for the sake of all the </a:t>
            </a:r>
            <a:r>
              <a:rPr lang="en-US" dirty="0" smtClean="0"/>
              <a:t>brothers.</a:t>
            </a:r>
            <a:endParaRPr lang="en-US" dirty="0"/>
          </a:p>
        </p:txBody>
      </p:sp>
      <p:sp>
        <p:nvSpPr>
          <p:cNvPr id="3" name="Title 2"/>
          <p:cNvSpPr>
            <a:spLocks noGrp="1"/>
          </p:cNvSpPr>
          <p:nvPr>
            <p:ph type="title"/>
          </p:nvPr>
        </p:nvSpPr>
        <p:spPr/>
        <p:txBody>
          <a:bodyPr/>
          <a:lstStyle/>
          <a:p>
            <a:r>
              <a:rPr lang="en-US" dirty="0" smtClean="0"/>
              <a:t>Discipline and love</a:t>
            </a:r>
            <a:endParaRPr lang="en-US" dirty="0"/>
          </a:p>
        </p:txBody>
      </p:sp>
    </p:spTree>
    <p:extLst>
      <p:ext uri="{BB962C8B-B14F-4D97-AF65-F5344CB8AC3E}">
        <p14:creationId xmlns:p14="http://schemas.microsoft.com/office/powerpoint/2010/main" val="26441811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333" y="2248347"/>
            <a:ext cx="8720667" cy="4260403"/>
          </a:xfrm>
        </p:spPr>
        <p:txBody>
          <a:bodyPr>
            <a:normAutofit fontScale="92500"/>
          </a:bodyPr>
          <a:lstStyle/>
          <a:p>
            <a:r>
              <a:rPr lang="en-US" dirty="0" smtClean="0"/>
              <a:t>“While </a:t>
            </a:r>
            <a:r>
              <a:rPr lang="en-US" dirty="0"/>
              <a:t>yet in the national church, we obtained much instruction from the writings of Luther, Zwingli, and others, concerning the mass and other papal ceremonies, that they are vain. Yet we recognized a great lack as regards repentance, conversion, and the true Christian life. Upon these things my mind was bent. I waited and hoped for a year or two, since the minister had much to say of amendment of life, of giving to the poor, loving one another, and abstaining from evil. But I could not close my eyes to the fact that the doctrine which was preached and which was based on the Word of God, was not carried out. No beginning was made toward true Christian living, and there was no unison in the teaching concerning the things that were necessary</a:t>
            </a:r>
            <a:r>
              <a:rPr lang="en-US" dirty="0" smtClean="0"/>
              <a:t>.”</a:t>
            </a:r>
            <a:endParaRPr lang="en-US" dirty="0"/>
          </a:p>
          <a:p>
            <a:endParaRPr lang="en-US" dirty="0"/>
          </a:p>
        </p:txBody>
      </p:sp>
      <p:sp>
        <p:nvSpPr>
          <p:cNvPr id="3" name="Title 2"/>
          <p:cNvSpPr>
            <a:spLocks noGrp="1"/>
          </p:cNvSpPr>
          <p:nvPr>
            <p:ph type="title"/>
          </p:nvPr>
        </p:nvSpPr>
        <p:spPr/>
        <p:txBody>
          <a:bodyPr/>
          <a:lstStyle/>
          <a:p>
            <a:r>
              <a:rPr lang="en-US" dirty="0" smtClean="0"/>
              <a:t>Early Anabaptist letter</a:t>
            </a:r>
            <a:endParaRPr lang="en-US" dirty="0"/>
          </a:p>
        </p:txBody>
      </p:sp>
    </p:spTree>
    <p:extLst>
      <p:ext uri="{BB962C8B-B14F-4D97-AF65-F5344CB8AC3E}">
        <p14:creationId xmlns:p14="http://schemas.microsoft.com/office/powerpoint/2010/main" val="2905851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7001" y="2248347"/>
            <a:ext cx="8805332" cy="4461486"/>
          </a:xfrm>
        </p:spPr>
        <p:txBody>
          <a:bodyPr>
            <a:normAutofit lnSpcReduction="10000"/>
          </a:bodyPr>
          <a:lstStyle/>
          <a:p>
            <a:endParaRPr lang="en-US" dirty="0"/>
          </a:p>
          <a:p>
            <a:r>
              <a:rPr lang="en-US" dirty="0" smtClean="0"/>
              <a:t>“And </a:t>
            </a:r>
            <a:r>
              <a:rPr lang="en-US" dirty="0"/>
              <a:t>although the mass and the images were finally abolished, true repentance and Christian love were not in evidence. Changes were made only as concerned external things. This gave me occasion to inquire further into these matters. Then God sent His messengers, Conrad </a:t>
            </a:r>
            <a:r>
              <a:rPr lang="en-US" dirty="0" err="1"/>
              <a:t>Grebel</a:t>
            </a:r>
            <a:r>
              <a:rPr lang="en-US" dirty="0"/>
              <a:t> and others, with whom I conferred about the fundamental teachings of the apostles and the Christian life and practice. I found them men who had surrendered themselves to the doctrine of Christ by “</a:t>
            </a:r>
            <a:r>
              <a:rPr lang="en-US" dirty="0" err="1"/>
              <a:t>Bussfertigkeit</a:t>
            </a:r>
            <a:r>
              <a:rPr lang="en-US" dirty="0"/>
              <a:t>” [repentance evidenced by fruits]. With their assistance we established a congregation in which repentance was in evidence by newness of life in Christ</a:t>
            </a:r>
            <a:r>
              <a:rPr lang="en-US" dirty="0" smtClean="0"/>
              <a:t>.”</a:t>
            </a:r>
            <a:r>
              <a:rPr lang="en-US" dirty="0"/>
              <a:t> </a:t>
            </a:r>
          </a:p>
          <a:p>
            <a:endParaRPr lang="en-US" dirty="0"/>
          </a:p>
        </p:txBody>
      </p:sp>
      <p:sp>
        <p:nvSpPr>
          <p:cNvPr id="3" name="Title 2"/>
          <p:cNvSpPr>
            <a:spLocks noGrp="1"/>
          </p:cNvSpPr>
          <p:nvPr>
            <p:ph type="title"/>
          </p:nvPr>
        </p:nvSpPr>
        <p:spPr/>
        <p:txBody>
          <a:bodyPr/>
          <a:lstStyle/>
          <a:p>
            <a:r>
              <a:rPr lang="en-US" dirty="0" smtClean="0"/>
              <a:t>Repentance </a:t>
            </a:r>
            <a:r>
              <a:rPr lang="en-US" dirty="0"/>
              <a:t>evidenced by fruits</a:t>
            </a:r>
          </a:p>
        </p:txBody>
      </p:sp>
    </p:spTree>
    <p:extLst>
      <p:ext uri="{BB962C8B-B14F-4D97-AF65-F5344CB8AC3E}">
        <p14:creationId xmlns:p14="http://schemas.microsoft.com/office/powerpoint/2010/main" val="37819790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2833" y="1957917"/>
            <a:ext cx="8763000" cy="4773084"/>
          </a:xfrm>
        </p:spPr>
        <p:txBody>
          <a:bodyPr>
            <a:normAutofit fontScale="92500" lnSpcReduction="20000"/>
          </a:bodyPr>
          <a:lstStyle/>
          <a:p>
            <a:r>
              <a:rPr lang="en-US" b="1" dirty="0"/>
              <a:t>IV. We are agreed (as follows) on separation:</a:t>
            </a:r>
            <a:r>
              <a:rPr lang="en-US" dirty="0"/>
              <a:t> A separation shall be made from the evil and from the wickedness which the devil planted in the world; in this manner, simply that we shall not have fellowship with them (the wicked) and not run with them in the multitude of their abominations. </a:t>
            </a:r>
            <a:endParaRPr lang="en-US" dirty="0" smtClean="0"/>
          </a:p>
          <a:p>
            <a:endParaRPr lang="en-US" dirty="0"/>
          </a:p>
          <a:p>
            <a:r>
              <a:rPr lang="en-US" dirty="0" smtClean="0"/>
              <a:t>This </a:t>
            </a:r>
            <a:r>
              <a:rPr lang="en-US" dirty="0"/>
              <a:t>is the way it is: </a:t>
            </a:r>
            <a:endParaRPr lang="en-US" dirty="0" smtClean="0"/>
          </a:p>
          <a:p>
            <a:endParaRPr lang="en-US" dirty="0"/>
          </a:p>
          <a:p>
            <a:r>
              <a:rPr lang="en-US" dirty="0" smtClean="0"/>
              <a:t>Since </a:t>
            </a:r>
            <a:r>
              <a:rPr lang="en-US" dirty="0"/>
              <a:t>all who do not walk in the obedience of faith, and have not united themselves with God so that they wish to do His will, are a great abomination before God, it is not possible for anything to grow or issue from them except abominable things. For truly all creatures are in but two classes, good and bad, believing and unbelieving, darkness and light, the world and those who (have come) out of the world, God's temple and idols, Christ and Belial; and none can have part with the other.</a:t>
            </a:r>
          </a:p>
          <a:p>
            <a:endParaRPr lang="en-US" dirty="0"/>
          </a:p>
        </p:txBody>
      </p:sp>
      <p:sp>
        <p:nvSpPr>
          <p:cNvPr id="3" name="Title 2"/>
          <p:cNvSpPr>
            <a:spLocks noGrp="1"/>
          </p:cNvSpPr>
          <p:nvPr>
            <p:ph type="title"/>
          </p:nvPr>
        </p:nvSpPr>
        <p:spPr/>
        <p:txBody>
          <a:bodyPr/>
          <a:lstStyle/>
          <a:p>
            <a:r>
              <a:rPr lang="en-US" dirty="0" err="1" smtClean="0"/>
              <a:t>Schleitheim</a:t>
            </a:r>
            <a:r>
              <a:rPr lang="en-US" dirty="0" smtClean="0"/>
              <a:t> confession</a:t>
            </a:r>
            <a:endParaRPr lang="en-US" dirty="0"/>
          </a:p>
        </p:txBody>
      </p:sp>
    </p:spTree>
    <p:extLst>
      <p:ext uri="{BB962C8B-B14F-4D97-AF65-F5344CB8AC3E}">
        <p14:creationId xmlns:p14="http://schemas.microsoft.com/office/powerpoint/2010/main" val="2749208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anim calcmode="lin" valueType="num">
                                      <p:cBhvr>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51" y="2248347"/>
            <a:ext cx="8286002" cy="4429736"/>
          </a:xfrm>
        </p:spPr>
        <p:txBody>
          <a:bodyPr>
            <a:normAutofit/>
          </a:bodyPr>
          <a:lstStyle/>
          <a:p>
            <a:r>
              <a:rPr lang="en-US" dirty="0"/>
              <a:t>To us then the command of the Lord is clear when He calls upon us to be separate from the evil and thus He will be our God and we shall be His sons and daughters.</a:t>
            </a:r>
          </a:p>
          <a:p>
            <a:r>
              <a:rPr lang="en-US" dirty="0"/>
              <a:t>He further admonishes us to withdraw from Babylon and earthly Egypt that we may not be partakers of the pain and suffering which the Lord will bring upon them.</a:t>
            </a:r>
          </a:p>
          <a:p>
            <a:r>
              <a:rPr lang="en-US" dirty="0"/>
              <a:t>From this we should learn that everything which is not united with our God and Christ cannot be other than an abomination which we should shun and flee from. </a:t>
            </a:r>
          </a:p>
        </p:txBody>
      </p:sp>
      <p:sp>
        <p:nvSpPr>
          <p:cNvPr id="3" name="Title 2"/>
          <p:cNvSpPr>
            <a:spLocks noGrp="1"/>
          </p:cNvSpPr>
          <p:nvPr>
            <p:ph type="title"/>
          </p:nvPr>
        </p:nvSpPr>
        <p:spPr/>
        <p:txBody>
          <a:bodyPr/>
          <a:lstStyle/>
          <a:p>
            <a:r>
              <a:rPr lang="en-US" dirty="0" smtClean="0"/>
              <a:t>“His </a:t>
            </a:r>
            <a:r>
              <a:rPr lang="en-US" dirty="0"/>
              <a:t>sons and </a:t>
            </a:r>
            <a:r>
              <a:rPr lang="en-US" dirty="0" smtClean="0"/>
              <a:t>daughters”</a:t>
            </a:r>
            <a:endParaRPr lang="en-US" dirty="0"/>
          </a:p>
        </p:txBody>
      </p:sp>
    </p:spTree>
    <p:extLst>
      <p:ext uri="{BB962C8B-B14F-4D97-AF65-F5344CB8AC3E}">
        <p14:creationId xmlns:p14="http://schemas.microsoft.com/office/powerpoint/2010/main" val="35735547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1" y="2248347"/>
            <a:ext cx="8222502" cy="3877815"/>
          </a:xfrm>
        </p:spPr>
        <p:txBody>
          <a:bodyPr/>
          <a:lstStyle/>
          <a:p>
            <a:endParaRPr lang="en-US" dirty="0"/>
          </a:p>
          <a:p>
            <a:r>
              <a:rPr lang="en-US" dirty="0"/>
              <a:t>Jud 1:3  Beloved, when I gave all diligence to write unto you of the common salvation, it was needful for me to write unto you, and exhort </a:t>
            </a:r>
            <a:r>
              <a:rPr lang="en-US" i="1" dirty="0"/>
              <a:t>you</a:t>
            </a:r>
            <a:r>
              <a:rPr lang="en-US" dirty="0"/>
              <a:t> that ye should earnestly contend for the faith which was once delivered unto the saints. </a:t>
            </a:r>
          </a:p>
          <a:p>
            <a:endParaRPr lang="en-US" dirty="0"/>
          </a:p>
        </p:txBody>
      </p:sp>
      <p:sp>
        <p:nvSpPr>
          <p:cNvPr id="3" name="Title 2"/>
          <p:cNvSpPr>
            <a:spLocks noGrp="1"/>
          </p:cNvSpPr>
          <p:nvPr>
            <p:ph type="title"/>
          </p:nvPr>
        </p:nvSpPr>
        <p:spPr/>
        <p:txBody>
          <a:bodyPr/>
          <a:lstStyle/>
          <a:p>
            <a:r>
              <a:rPr lang="en-US" dirty="0" smtClean="0"/>
              <a:t>“Once Delivered”</a:t>
            </a:r>
            <a:endParaRPr lang="en-US" dirty="0"/>
          </a:p>
        </p:txBody>
      </p:sp>
    </p:spTree>
    <p:extLst>
      <p:ext uri="{BB962C8B-B14F-4D97-AF65-F5344CB8AC3E}">
        <p14:creationId xmlns:p14="http://schemas.microsoft.com/office/powerpoint/2010/main" val="33200547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2248347"/>
            <a:ext cx="8932332" cy="4440320"/>
          </a:xfrm>
        </p:spPr>
        <p:txBody>
          <a:bodyPr/>
          <a:lstStyle/>
          <a:p>
            <a:endParaRPr lang="en-US" dirty="0"/>
          </a:p>
          <a:p>
            <a:r>
              <a:rPr lang="en-US" dirty="0"/>
              <a:t>2Co 5:20  Now then we are ambassadors for Christ, as though God did beseech </a:t>
            </a:r>
            <a:r>
              <a:rPr lang="en-US" i="1" dirty="0"/>
              <a:t>you</a:t>
            </a:r>
            <a:r>
              <a:rPr lang="en-US" dirty="0"/>
              <a:t> by us: we pray </a:t>
            </a:r>
            <a:r>
              <a:rPr lang="en-US" i="1" dirty="0"/>
              <a:t>you</a:t>
            </a:r>
            <a:r>
              <a:rPr lang="en-US" dirty="0"/>
              <a:t> in Christ's stead, be ye reconciled to God. </a:t>
            </a:r>
            <a:r>
              <a:rPr lang="en-US" dirty="0" smtClean="0"/>
              <a:t> </a:t>
            </a:r>
            <a:r>
              <a:rPr lang="en-US" dirty="0"/>
              <a:t>For he hath made him </a:t>
            </a:r>
            <a:r>
              <a:rPr lang="en-US" i="1" dirty="0"/>
              <a:t>to be</a:t>
            </a:r>
            <a:r>
              <a:rPr lang="en-US" dirty="0"/>
              <a:t> sin for us, who knew no sin; that we might be made the righteousness of God in him. </a:t>
            </a:r>
          </a:p>
          <a:p>
            <a:endParaRPr lang="en-US" dirty="0"/>
          </a:p>
        </p:txBody>
      </p:sp>
      <p:sp>
        <p:nvSpPr>
          <p:cNvPr id="3" name="Title 2"/>
          <p:cNvSpPr>
            <a:spLocks noGrp="1"/>
          </p:cNvSpPr>
          <p:nvPr>
            <p:ph type="title"/>
          </p:nvPr>
        </p:nvSpPr>
        <p:spPr/>
        <p:txBody>
          <a:bodyPr/>
          <a:lstStyle/>
          <a:p>
            <a:r>
              <a:rPr lang="en-US" dirty="0" smtClean="0"/>
              <a:t>Righteousness </a:t>
            </a:r>
            <a:r>
              <a:rPr lang="en-US" dirty="0"/>
              <a:t>o</a:t>
            </a:r>
            <a:r>
              <a:rPr lang="en-US" dirty="0" smtClean="0"/>
              <a:t>f God</a:t>
            </a:r>
            <a:endParaRPr lang="en-US" dirty="0"/>
          </a:p>
        </p:txBody>
      </p:sp>
    </p:spTree>
    <p:extLst>
      <p:ext uri="{BB962C8B-B14F-4D97-AF65-F5344CB8AC3E}">
        <p14:creationId xmlns:p14="http://schemas.microsoft.com/office/powerpoint/2010/main" val="10817516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lvl="0"/>
            <a:r>
              <a:rPr lang="en-US" sz="3200" dirty="0"/>
              <a:t>Who told George </a:t>
            </a:r>
            <a:r>
              <a:rPr lang="en-US" sz="3200" dirty="0" err="1"/>
              <a:t>Sodini</a:t>
            </a:r>
            <a:r>
              <a:rPr lang="en-US" sz="3200" dirty="0"/>
              <a:t> that a person could kill someone and not “lose their salvation”?</a:t>
            </a:r>
          </a:p>
          <a:p>
            <a:pPr lvl="0"/>
            <a:r>
              <a:rPr lang="en-US" sz="3200" dirty="0"/>
              <a:t>Who told George </a:t>
            </a:r>
            <a:r>
              <a:rPr lang="en-US" sz="3200" dirty="0" err="1"/>
              <a:t>Sodini</a:t>
            </a:r>
            <a:r>
              <a:rPr lang="en-US" sz="3200" dirty="0"/>
              <a:t> that faith existed only in mental beliefs?</a:t>
            </a:r>
          </a:p>
          <a:p>
            <a:pPr lvl="0"/>
            <a:r>
              <a:rPr lang="en-US" sz="3200" dirty="0"/>
              <a:t>Who told George </a:t>
            </a:r>
            <a:r>
              <a:rPr lang="en-US" sz="3200" dirty="0" err="1"/>
              <a:t>Sodini</a:t>
            </a:r>
            <a:r>
              <a:rPr lang="en-US" sz="3200" dirty="0"/>
              <a:t> that his actions did not matter to God?</a:t>
            </a:r>
          </a:p>
          <a:p>
            <a:pPr lvl="0"/>
            <a:r>
              <a:rPr lang="en-US" sz="3200" dirty="0"/>
              <a:t>Who told George </a:t>
            </a:r>
            <a:r>
              <a:rPr lang="en-US" sz="3200" dirty="0" err="1"/>
              <a:t>Sodini</a:t>
            </a:r>
            <a:r>
              <a:rPr lang="en-US" sz="3200" dirty="0"/>
              <a:t> that “grace” was some kind of blanket forgiveness policy?</a:t>
            </a:r>
          </a:p>
          <a:p>
            <a:pPr lvl="0"/>
            <a:r>
              <a:rPr lang="en-US" sz="3200" dirty="0"/>
              <a:t>Who came up with this strange doctrine?</a:t>
            </a:r>
          </a:p>
          <a:p>
            <a:pPr marL="0" indent="0">
              <a:buNone/>
            </a:pPr>
            <a:endParaRPr lang="en-US" sz="1800" dirty="0"/>
          </a:p>
        </p:txBody>
      </p:sp>
      <p:sp>
        <p:nvSpPr>
          <p:cNvPr id="3" name="Title 2"/>
          <p:cNvSpPr>
            <a:spLocks noGrp="1"/>
          </p:cNvSpPr>
          <p:nvPr>
            <p:ph type="title"/>
          </p:nvPr>
        </p:nvSpPr>
        <p:spPr>
          <a:xfrm>
            <a:off x="0" y="570156"/>
            <a:ext cx="9144000" cy="1054250"/>
          </a:xfrm>
        </p:spPr>
        <p:txBody>
          <a:bodyPr/>
          <a:lstStyle/>
          <a:p>
            <a:r>
              <a:rPr lang="en-US" sz="6000" b="1" dirty="0"/>
              <a:t>“At least that is what I was </a:t>
            </a:r>
            <a:r>
              <a:rPr lang="en-US" sz="6000" b="1" dirty="0" smtClean="0"/>
              <a:t>told”</a:t>
            </a:r>
            <a:endParaRPr lang="en-US" sz="6000" dirty="0"/>
          </a:p>
        </p:txBody>
      </p:sp>
    </p:spTree>
    <p:extLst>
      <p:ext uri="{BB962C8B-B14F-4D97-AF65-F5344CB8AC3E}">
        <p14:creationId xmlns:p14="http://schemas.microsoft.com/office/powerpoint/2010/main" val="6402805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644239"/>
            <a:ext cx="7756263" cy="1054250"/>
          </a:xfrm>
        </p:spPr>
        <p:txBody>
          <a:bodyPr/>
          <a:lstStyle/>
          <a:p>
            <a:r>
              <a:rPr lang="en-US" dirty="0"/>
              <a:t>The Reformation</a:t>
            </a:r>
            <a:br>
              <a:rPr lang="en-US" dirty="0"/>
            </a:br>
            <a:endParaRPr lang="en-US" dirty="0"/>
          </a:p>
        </p:txBody>
      </p:sp>
      <p:pic>
        <p:nvPicPr>
          <p:cNvPr id="5" name="Picture 4" descr="Macintosh HD:Users:Dean:Desktop:Anabaptist History Handouts:Screen Shot 2012-01-11 at 9.40.19 PM.png"/>
          <p:cNvPicPr/>
          <p:nvPr/>
        </p:nvPicPr>
        <p:blipFill>
          <a:blip r:embed="rId2">
            <a:extLst>
              <a:ext uri="{28A0092B-C50C-407E-A947-70E740481C1C}">
                <a14:useLocalDpi xmlns:a14="http://schemas.microsoft.com/office/drawing/2010/main" val="0"/>
              </a:ext>
            </a:extLst>
          </a:blip>
          <a:srcRect/>
          <a:stretch>
            <a:fillRect/>
          </a:stretch>
        </p:blipFill>
        <p:spPr bwMode="auto">
          <a:xfrm>
            <a:off x="1479548" y="1841500"/>
            <a:ext cx="6203951" cy="45612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368651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1083" y="2169583"/>
            <a:ext cx="8243669" cy="4434417"/>
          </a:xfrm>
        </p:spPr>
        <p:txBody>
          <a:bodyPr>
            <a:normAutofit fontScale="77500" lnSpcReduction="20000"/>
          </a:bodyPr>
          <a:lstStyle/>
          <a:p>
            <a:r>
              <a:rPr lang="en-US" dirty="0"/>
              <a:t>Households existed within a community structure, either rural or urban. Communities were organized by the secular and ecclesiastical lords. Rural lords established conditions of labor and land usage. The village church was both a spiritual and social center, a focal point for holidays and celebrations. Communities expressed their social solidarity by ceremonial activities in which all members of the village participated. In rural villages, priests led residents in annual perambulations of the lands. In towns, ceremonial processions were more formal and reflected the greater social stratification of urban life. Weddings were significant ceremonies for the entire community. Marriages bound families—and often wealth—together. They marked the admission of a new household to the community. W</a:t>
            </a:r>
            <a:r>
              <a:rPr lang="en-US" dirty="0" smtClean="0"/>
              <a:t>eddings </a:t>
            </a:r>
            <a:r>
              <a:rPr lang="en-US" dirty="0"/>
              <a:t>were public affairs. Other festivals were associated with the passage of stages of the agricultural cycle. Festivals released community members from labor and presented opportunities to resolve community squabbles. Festivals also offered the chance for the social hierarchy of the community to be placed on public display.</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Life in Switzerland</a:t>
            </a:r>
            <a:endParaRPr lang="en-US" dirty="0"/>
          </a:p>
        </p:txBody>
      </p:sp>
    </p:spTree>
    <p:extLst>
      <p:ext uri="{BB962C8B-B14F-4D97-AF65-F5344CB8AC3E}">
        <p14:creationId xmlns:p14="http://schemas.microsoft.com/office/powerpoint/2010/main" val="25329981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Erasmus </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flipH="1">
            <a:off x="6773531" y="1804210"/>
            <a:ext cx="2370468" cy="2831289"/>
          </a:xfrm>
          <a:prstGeom prst="rect">
            <a:avLst/>
          </a:prstGeom>
          <a:noFill/>
          <a:ln>
            <a:noFill/>
          </a:ln>
        </p:spPr>
      </p:pic>
      <p:sp>
        <p:nvSpPr>
          <p:cNvPr id="4" name="TextBox 3"/>
          <p:cNvSpPr txBox="1"/>
          <p:nvPr/>
        </p:nvSpPr>
        <p:spPr>
          <a:xfrm>
            <a:off x="144445" y="3770313"/>
            <a:ext cx="7136888" cy="1384995"/>
          </a:xfrm>
          <a:prstGeom prst="rect">
            <a:avLst/>
          </a:prstGeom>
          <a:noFill/>
        </p:spPr>
        <p:txBody>
          <a:bodyPr wrap="square" rtlCol="0">
            <a:spAutoFit/>
          </a:bodyPr>
          <a:lstStyle/>
          <a:p>
            <a:r>
              <a:rPr lang="en-US" sz="2800" b="1" dirty="0"/>
              <a:t>In 1516 Erasmus published his new translation of t</a:t>
            </a:r>
            <a:r>
              <a:rPr lang="en-US" sz="2800" b="1" dirty="0" smtClean="0"/>
              <a:t>he </a:t>
            </a:r>
            <a:r>
              <a:rPr lang="en-US" sz="2800" b="1" dirty="0"/>
              <a:t>New Testament in </a:t>
            </a:r>
            <a:r>
              <a:rPr lang="en-US" sz="2800" b="1" dirty="0" smtClean="0"/>
              <a:t>Greek.</a:t>
            </a:r>
            <a:endParaRPr lang="en-US" sz="2800" dirty="0"/>
          </a:p>
        </p:txBody>
      </p:sp>
      <p:sp>
        <p:nvSpPr>
          <p:cNvPr id="7" name="TextBox 6"/>
          <p:cNvSpPr txBox="1"/>
          <p:nvPr/>
        </p:nvSpPr>
        <p:spPr>
          <a:xfrm>
            <a:off x="651301" y="2692179"/>
            <a:ext cx="184666" cy="369332"/>
          </a:xfrm>
          <a:prstGeom prst="rect">
            <a:avLst/>
          </a:prstGeom>
          <a:noFill/>
        </p:spPr>
        <p:txBody>
          <a:bodyPr wrap="none" rtlCol="0">
            <a:spAutoFit/>
          </a:bodyPr>
          <a:lstStyle/>
          <a:p>
            <a:endParaRPr lang="en-US" dirty="0"/>
          </a:p>
        </p:txBody>
      </p:sp>
      <p:sp>
        <p:nvSpPr>
          <p:cNvPr id="8" name="Rectangle 7"/>
          <p:cNvSpPr/>
          <p:nvPr/>
        </p:nvSpPr>
        <p:spPr>
          <a:xfrm>
            <a:off x="292611" y="1954431"/>
            <a:ext cx="6406837" cy="1815882"/>
          </a:xfrm>
          <a:prstGeom prst="rect">
            <a:avLst/>
          </a:prstGeom>
        </p:spPr>
        <p:txBody>
          <a:bodyPr wrap="square">
            <a:spAutoFit/>
          </a:bodyPr>
          <a:lstStyle/>
          <a:p>
            <a:r>
              <a:rPr lang="en-US" sz="2800" b="1" dirty="0"/>
              <a:t>In the 1515 edition he wrote a long discourse on why war is sweet only to those who have not tried it (to the inexperienced)</a:t>
            </a:r>
            <a:r>
              <a:rPr lang="en-US" sz="2800" dirty="0"/>
              <a:t>. </a:t>
            </a:r>
          </a:p>
        </p:txBody>
      </p:sp>
      <p:sp>
        <p:nvSpPr>
          <p:cNvPr id="10" name="Rectangle 9"/>
          <p:cNvSpPr/>
          <p:nvPr/>
        </p:nvSpPr>
        <p:spPr>
          <a:xfrm>
            <a:off x="144445" y="5281867"/>
            <a:ext cx="8491003" cy="1384995"/>
          </a:xfrm>
          <a:prstGeom prst="rect">
            <a:avLst/>
          </a:prstGeom>
        </p:spPr>
        <p:txBody>
          <a:bodyPr wrap="square">
            <a:spAutoFit/>
          </a:bodyPr>
          <a:lstStyle/>
          <a:p>
            <a:r>
              <a:rPr lang="en-US" sz="2800" b="1" dirty="0"/>
              <a:t>P</a:t>
            </a:r>
            <a:r>
              <a:rPr lang="en-US" sz="2800" b="1" dirty="0" smtClean="0"/>
              <a:t>romoting </a:t>
            </a:r>
            <a:r>
              <a:rPr lang="en-US" sz="2800" b="1" dirty="0"/>
              <a:t>the use of the Bible in the vernacular, in stressing that “Christianity is essentially a life of discipleship of Christ,” </a:t>
            </a:r>
            <a:endParaRPr lang="en-US" sz="2800" dirty="0"/>
          </a:p>
        </p:txBody>
      </p:sp>
    </p:spTree>
    <p:extLst>
      <p:ext uri="{BB962C8B-B14F-4D97-AF65-F5344CB8AC3E}">
        <p14:creationId xmlns:p14="http://schemas.microsoft.com/office/powerpoint/2010/main" val="22505826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260" y="2248347"/>
            <a:ext cx="6035394" cy="4395256"/>
          </a:xfrm>
        </p:spPr>
        <p:txBody>
          <a:bodyPr>
            <a:normAutofit lnSpcReduction="10000"/>
          </a:bodyPr>
          <a:lstStyle/>
          <a:p>
            <a:r>
              <a:rPr lang="en-US" dirty="0"/>
              <a:t>“The Anabaptists have flooded the Low Countries just as the frogs and locusts flooded Egypt, a mad generation, doomed to die. They slipped in under the appearance of piety, but their end will be public robbery. And what is like a miracle, although they teach absurdities, not to say impossibilities, and although they spread unlovely things, the populace is attracted as if by a fateful mood or rather the impulse of an evil spirit in this sect.”</a:t>
            </a:r>
          </a:p>
          <a:p>
            <a:endParaRPr lang="en-US" dirty="0"/>
          </a:p>
        </p:txBody>
      </p:sp>
      <p:sp>
        <p:nvSpPr>
          <p:cNvPr id="3" name="Title 2"/>
          <p:cNvSpPr>
            <a:spLocks noGrp="1"/>
          </p:cNvSpPr>
          <p:nvPr>
            <p:ph type="title"/>
          </p:nvPr>
        </p:nvSpPr>
        <p:spPr/>
        <p:txBody>
          <a:bodyPr/>
          <a:lstStyle/>
          <a:p>
            <a:r>
              <a:rPr lang="en-US" dirty="0"/>
              <a:t>F</a:t>
            </a:r>
            <a:r>
              <a:rPr lang="en-US" dirty="0" smtClean="0"/>
              <a:t>rogs </a:t>
            </a:r>
            <a:r>
              <a:rPr lang="en-US" dirty="0"/>
              <a:t>and </a:t>
            </a:r>
            <a:r>
              <a:rPr lang="en-US" dirty="0" smtClean="0"/>
              <a:t>Locusts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rot="10174491" flipH="1">
            <a:off x="6306767" y="2301967"/>
            <a:ext cx="2237222" cy="2514600"/>
          </a:xfrm>
          <a:prstGeom prst="rect">
            <a:avLst/>
          </a:prstGeom>
          <a:noFill/>
          <a:ln>
            <a:noFill/>
          </a:ln>
        </p:spPr>
      </p:pic>
    </p:spTree>
    <p:extLst>
      <p:ext uri="{BB962C8B-B14F-4D97-AF65-F5344CB8AC3E}">
        <p14:creationId xmlns:p14="http://schemas.microsoft.com/office/powerpoint/2010/main" val="10540015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Born November 10, 1483</a:t>
            </a:r>
          </a:p>
          <a:p>
            <a:r>
              <a:rPr lang="en-US" dirty="0" smtClean="0"/>
              <a:t>In </a:t>
            </a:r>
            <a:r>
              <a:rPr lang="en-US" dirty="0"/>
              <a:t>1511 </a:t>
            </a:r>
            <a:r>
              <a:rPr lang="en-US" dirty="0" smtClean="0"/>
              <a:t>Luther </a:t>
            </a:r>
            <a:r>
              <a:rPr lang="en-US" dirty="0"/>
              <a:t>was sent to </a:t>
            </a:r>
            <a:r>
              <a:rPr lang="en-US" dirty="0" smtClean="0"/>
              <a:t>to Wittenberg.</a:t>
            </a:r>
          </a:p>
          <a:p>
            <a:r>
              <a:rPr lang="en-US" dirty="0"/>
              <a:t>Pouring himself now into his students instead of himself, he began to study the original languages, Greek, Hebrew.  In these studies it hit him as a Revolution. You must simply receive.  </a:t>
            </a:r>
            <a:r>
              <a:rPr lang="en-US" b="1" dirty="0"/>
              <a:t>“I felt myself to be “born again,”</a:t>
            </a:r>
            <a:r>
              <a:rPr lang="en-US" dirty="0"/>
              <a:t> and entering into the gaits of heaven.</a:t>
            </a:r>
          </a:p>
          <a:p>
            <a:endParaRPr lang="en-US" dirty="0"/>
          </a:p>
        </p:txBody>
      </p:sp>
      <p:sp>
        <p:nvSpPr>
          <p:cNvPr id="3" name="Title 2"/>
          <p:cNvSpPr>
            <a:spLocks noGrp="1"/>
          </p:cNvSpPr>
          <p:nvPr>
            <p:ph type="title"/>
          </p:nvPr>
        </p:nvSpPr>
        <p:spPr/>
        <p:txBody>
          <a:bodyPr/>
          <a:lstStyle/>
          <a:p>
            <a:pPr algn="l"/>
            <a:r>
              <a:rPr lang="en-US" dirty="0" smtClean="0"/>
              <a:t/>
            </a:r>
            <a:br>
              <a:rPr lang="en-US" dirty="0" smtClean="0"/>
            </a:br>
            <a:r>
              <a:rPr lang="en-US" dirty="0" smtClean="0"/>
              <a:t>Martin Luther</a:t>
            </a:r>
            <a:endParaRPr lang="en-US" dirty="0"/>
          </a:p>
        </p:txBody>
      </p:sp>
      <p:pic>
        <p:nvPicPr>
          <p:cNvPr id="4" name="Picture 3"/>
          <p:cNvPicPr/>
          <p:nvPr/>
        </p:nvPicPr>
        <p:blipFill>
          <a:blip r:embed="rId2">
            <a:alphaModFix/>
            <a:extLst>
              <a:ext uri="{28A0092B-C50C-407E-A947-70E740481C1C}">
                <a14:useLocalDpi xmlns:a14="http://schemas.microsoft.com/office/drawing/2010/main" val="0"/>
              </a:ext>
            </a:extLst>
          </a:blip>
          <a:srcRect/>
          <a:stretch>
            <a:fillRect/>
          </a:stretch>
        </p:blipFill>
        <p:spPr bwMode="auto">
          <a:xfrm flipH="1">
            <a:off x="6483350" y="122420"/>
            <a:ext cx="2429933" cy="2580640"/>
          </a:xfrm>
          <a:prstGeom prst="rect">
            <a:avLst/>
          </a:prstGeom>
          <a:ln>
            <a:noFill/>
          </a:ln>
          <a:effectLst>
            <a:softEdge rad="112500"/>
          </a:effectLst>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23222604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5870</TotalTime>
  <Words>2779</Words>
  <Application>Microsoft Macintosh PowerPoint</Application>
  <PresentationFormat>On-screen Show (4:3)</PresentationFormat>
  <Paragraphs>117</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Hardcover</vt:lpstr>
      <vt:lpstr>The Kingdom view of the Reformation</vt:lpstr>
      <vt:lpstr>PowerPoint Presentation</vt:lpstr>
      <vt:lpstr>Killer in Heaven??</vt:lpstr>
      <vt:lpstr>“At least that is what I was told”</vt:lpstr>
      <vt:lpstr>The Reformation </vt:lpstr>
      <vt:lpstr>Life in Switzerland</vt:lpstr>
      <vt:lpstr>Erasmus </vt:lpstr>
      <vt:lpstr>Frogs and Locusts </vt:lpstr>
      <vt:lpstr> Martin Luther</vt:lpstr>
      <vt:lpstr>October 31, 1517</vt:lpstr>
      <vt:lpstr>State Church part II</vt:lpstr>
      <vt:lpstr>“Here I stand”</vt:lpstr>
      <vt:lpstr>Here I stand</vt:lpstr>
      <vt:lpstr>PowerPoint Presentation</vt:lpstr>
      <vt:lpstr>The Peasant Revolt 1524–1526 </vt:lpstr>
      <vt:lpstr>Protestant Crusaders</vt:lpstr>
      <vt:lpstr> Luther on the Anabaptists </vt:lpstr>
      <vt:lpstr>Against the Jews</vt:lpstr>
      <vt:lpstr>Enslave them?</vt:lpstr>
      <vt:lpstr>PowerPoint Presentation</vt:lpstr>
      <vt:lpstr>Nazi revival</vt:lpstr>
      <vt:lpstr>Sin boldly!</vt:lpstr>
      <vt:lpstr>Ulrich Zwingli</vt:lpstr>
      <vt:lpstr>Conrad Grebel </vt:lpstr>
      <vt:lpstr>Trouble begins</vt:lpstr>
      <vt:lpstr>Complicated Interpretation</vt:lpstr>
      <vt:lpstr>Follow Him</vt:lpstr>
      <vt:lpstr>Infant Baptism</vt:lpstr>
      <vt:lpstr>Martyrdom</vt:lpstr>
      <vt:lpstr>Felix Manz</vt:lpstr>
      <vt:lpstr>The Congregational Order </vt:lpstr>
      <vt:lpstr>Discipline and love</vt:lpstr>
      <vt:lpstr>Early Anabaptist letter</vt:lpstr>
      <vt:lpstr>Repentance evidenced by fruits</vt:lpstr>
      <vt:lpstr>Schleitheim confession</vt:lpstr>
      <vt:lpstr>“His sons and daughters”</vt:lpstr>
      <vt:lpstr>“Once Delivered”</vt:lpstr>
      <vt:lpstr>Righteousness of God</vt:lpstr>
    </vt:vector>
  </TitlesOfParts>
  <Company>Radical Reformation Books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Reformation</dc:title>
  <dc:creator>Dean Taylor</dc:creator>
  <cp:lastModifiedBy>Dean Taylor</cp:lastModifiedBy>
  <cp:revision>57</cp:revision>
  <dcterms:created xsi:type="dcterms:W3CDTF">2014-01-26T00:05:40Z</dcterms:created>
  <dcterms:modified xsi:type="dcterms:W3CDTF">2014-02-07T19:51:16Z</dcterms:modified>
</cp:coreProperties>
</file>